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4"/>
  </p:sldMasterIdLst>
  <p:notesMasterIdLst>
    <p:notesMasterId r:id="rId33"/>
  </p:notesMasterIdLst>
  <p:handoutMasterIdLst>
    <p:handoutMasterId r:id="rId34"/>
  </p:handoutMasterIdLst>
  <p:sldIdLst>
    <p:sldId id="256" r:id="rId5"/>
    <p:sldId id="279" r:id="rId6"/>
    <p:sldId id="366" r:id="rId7"/>
    <p:sldId id="257" r:id="rId8"/>
    <p:sldId id="258" r:id="rId9"/>
    <p:sldId id="262" r:id="rId10"/>
    <p:sldId id="263" r:id="rId11"/>
    <p:sldId id="259" r:id="rId12"/>
    <p:sldId id="368" r:id="rId13"/>
    <p:sldId id="369" r:id="rId14"/>
    <p:sldId id="277" r:id="rId15"/>
    <p:sldId id="556" r:id="rId16"/>
    <p:sldId id="565" r:id="rId17"/>
    <p:sldId id="276" r:id="rId18"/>
    <p:sldId id="557" r:id="rId19"/>
    <p:sldId id="555" r:id="rId20"/>
    <p:sldId id="367" r:id="rId21"/>
    <p:sldId id="567" r:id="rId22"/>
    <p:sldId id="273" r:id="rId23"/>
    <p:sldId id="270" r:id="rId24"/>
    <p:sldId id="559" r:id="rId25"/>
    <p:sldId id="553" r:id="rId26"/>
    <p:sldId id="554" r:id="rId27"/>
    <p:sldId id="560" r:id="rId28"/>
    <p:sldId id="562" r:id="rId29"/>
    <p:sldId id="568" r:id="rId30"/>
    <p:sldId id="563" r:id="rId31"/>
    <p:sldId id="372" r:id="rId32"/>
  </p:sldIdLst>
  <p:sldSz cx="12192000" cy="6858000"/>
  <p:notesSz cx="6858000" cy="9144000"/>
  <p:defaultTextStyle>
    <a:defPPr>
      <a:defRPr lang="da-DK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A6A6A6"/>
    <a:srgbClr val="143652"/>
    <a:srgbClr val="D1CC00"/>
    <a:srgbClr val="0E263A"/>
    <a:srgbClr val="BB2C28"/>
    <a:srgbClr val="7C7C7C"/>
    <a:srgbClr val="565656"/>
    <a:srgbClr val="4E5D6A"/>
    <a:srgbClr val="768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grundfos-my.sharepoint.com/personal/72936_grundfos_com/Documents/Documents/Projects/HunT2/Errorbandedpl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grundfos-my.sharepoint.com/personal/72936_grundfos_com/Documents/Documents/Projects/HunT2/Presentation_Figures_WOST/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1.bin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v>Upper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Sheet1!$A$13:$A$20</c:f>
              <c:numCache>
                <c:formatCode>General</c:formatCode>
                <c:ptCount val="8"/>
                <c:pt idx="0">
                  <c:v>0.8</c:v>
                </c:pt>
                <c:pt idx="1">
                  <c:v>0.9</c:v>
                </c:pt>
                <c:pt idx="2">
                  <c:v>0.95</c:v>
                </c:pt>
                <c:pt idx="3">
                  <c:v>1</c:v>
                </c:pt>
                <c:pt idx="4">
                  <c:v>1.05</c:v>
                </c:pt>
                <c:pt idx="5">
                  <c:v>1.1000000000000001</c:v>
                </c:pt>
                <c:pt idx="6">
                  <c:v>1.2</c:v>
                </c:pt>
                <c:pt idx="7">
                  <c:v>1.3</c:v>
                </c:pt>
              </c:numCache>
            </c:numRef>
          </c:cat>
          <c:val>
            <c:numRef>
              <c:f>Sheet1!$C$13:$C$20</c:f>
              <c:numCache>
                <c:formatCode>General</c:formatCode>
                <c:ptCount val="8"/>
                <c:pt idx="0">
                  <c:v>0.96757386322254857</c:v>
                </c:pt>
                <c:pt idx="1">
                  <c:v>0.99973713918088891</c:v>
                </c:pt>
                <c:pt idx="2">
                  <c:v>1.0150529848753369</c:v>
                </c:pt>
                <c:pt idx="3">
                  <c:v>1.03</c:v>
                </c:pt>
                <c:pt idx="4">
                  <c:v>1.0430778568133816</c:v>
                </c:pt>
                <c:pt idx="5">
                  <c:v>1.0537801947027263</c:v>
                </c:pt>
                <c:pt idx="6">
                  <c:v>1.0673144012041464</c:v>
                </c:pt>
                <c:pt idx="7">
                  <c:v>1.0717278653103832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BC-48C7-97D6-D8E8FA0EB2EA}"/>
            </c:ext>
          </c:extLst>
        </c:ser>
        <c:ser>
          <c:idx val="2"/>
          <c:order val="2"/>
          <c:tx>
            <c:v>Lower</c:v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Sheet1!$A$13:$A$20</c:f>
              <c:numCache>
                <c:formatCode>General</c:formatCode>
                <c:ptCount val="8"/>
                <c:pt idx="0">
                  <c:v>0.8</c:v>
                </c:pt>
                <c:pt idx="1">
                  <c:v>0.9</c:v>
                </c:pt>
                <c:pt idx="2">
                  <c:v>0.95</c:v>
                </c:pt>
                <c:pt idx="3">
                  <c:v>1</c:v>
                </c:pt>
                <c:pt idx="4">
                  <c:v>1.05</c:v>
                </c:pt>
                <c:pt idx="5">
                  <c:v>1.1000000000000001</c:v>
                </c:pt>
                <c:pt idx="6">
                  <c:v>1.2</c:v>
                </c:pt>
                <c:pt idx="7">
                  <c:v>1.3</c:v>
                </c:pt>
              </c:numCache>
            </c:numRef>
          </c:cat>
          <c:val>
            <c:numRef>
              <c:f>Sheet1!$D$13:$D$20</c:f>
              <c:numCache>
                <c:formatCode>General</c:formatCode>
                <c:ptCount val="8"/>
                <c:pt idx="0">
                  <c:v>0.91121033720958455</c:v>
                </c:pt>
                <c:pt idx="1">
                  <c:v>0.94150002427714785</c:v>
                </c:pt>
                <c:pt idx="2">
                  <c:v>0.95592368478551137</c:v>
                </c:pt>
                <c:pt idx="3">
                  <c:v>0.97</c:v>
                </c:pt>
                <c:pt idx="4">
                  <c:v>0.98231603991163108</c:v>
                </c:pt>
                <c:pt idx="5">
                  <c:v>0.99239494064237321</c:v>
                </c:pt>
                <c:pt idx="6">
                  <c:v>1.0051407467650697</c:v>
                </c:pt>
                <c:pt idx="7">
                  <c:v>1.009297115874827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BC-48C7-97D6-D8E8FA0EB2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1146520"/>
        <c:axId val="821152752"/>
      </c:areaChart>
      <c:lineChart>
        <c:grouping val="standard"/>
        <c:varyColors val="0"/>
        <c:ser>
          <c:idx val="0"/>
          <c:order val="0"/>
          <c:tx>
            <c:v>Nominal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Sheet1!$A$13:$A$20</c:f>
              <c:numCache>
                <c:formatCode>General</c:formatCode>
                <c:ptCount val="8"/>
                <c:pt idx="0">
                  <c:v>0.8</c:v>
                </c:pt>
                <c:pt idx="1">
                  <c:v>0.9</c:v>
                </c:pt>
                <c:pt idx="2">
                  <c:v>0.95</c:v>
                </c:pt>
                <c:pt idx="3">
                  <c:v>1</c:v>
                </c:pt>
                <c:pt idx="4">
                  <c:v>1.05</c:v>
                </c:pt>
                <c:pt idx="5">
                  <c:v>1.1000000000000001</c:v>
                </c:pt>
                <c:pt idx="6">
                  <c:v>1.2</c:v>
                </c:pt>
                <c:pt idx="7">
                  <c:v>1.3</c:v>
                </c:pt>
              </c:numCache>
            </c:numRef>
          </c:cat>
          <c:val>
            <c:numRef>
              <c:f>Sheet1!$B$13:$B$20</c:f>
              <c:numCache>
                <c:formatCode>General</c:formatCode>
                <c:ptCount val="8"/>
                <c:pt idx="0">
                  <c:v>0.93939210021606656</c:v>
                </c:pt>
                <c:pt idx="1">
                  <c:v>0.97061858172901838</c:v>
                </c:pt>
                <c:pt idx="2">
                  <c:v>0.98548833483042408</c:v>
                </c:pt>
                <c:pt idx="3">
                  <c:v>1</c:v>
                </c:pt>
                <c:pt idx="4">
                  <c:v>1.0126969483625063</c:v>
                </c:pt>
                <c:pt idx="5">
                  <c:v>1.0230875676725497</c:v>
                </c:pt>
                <c:pt idx="6">
                  <c:v>1.0362275739846081</c:v>
                </c:pt>
                <c:pt idx="7">
                  <c:v>1.0405124905926051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BC-48C7-97D6-D8E8FA0EB2EA}"/>
            </c:ext>
          </c:extLst>
        </c:ser>
        <c:ser>
          <c:idx val="3"/>
          <c:order val="3"/>
          <c:tx>
            <c:v>Motor limit</c:v>
          </c:tx>
          <c:spPr>
            <a:ln w="19050" cap="rnd">
              <a:solidFill>
                <a:srgbClr val="C00000"/>
              </a:solidFill>
              <a:round/>
            </a:ln>
            <a:effectLst>
              <a:softEdge rad="0"/>
            </a:effectLst>
          </c:spPr>
          <c:marker>
            <c:symbol val="none"/>
          </c:marker>
          <c:val>
            <c:numRef>
              <c:f>Sheet1!$E$13:$E$20</c:f>
              <c:numCache>
                <c:formatCode>General</c:formatCode>
                <c:ptCount val="8"/>
                <c:pt idx="0">
                  <c:v>1.06</c:v>
                </c:pt>
                <c:pt idx="1">
                  <c:v>1.06</c:v>
                </c:pt>
                <c:pt idx="2">
                  <c:v>1.06</c:v>
                </c:pt>
                <c:pt idx="3">
                  <c:v>1.06</c:v>
                </c:pt>
                <c:pt idx="4">
                  <c:v>1.06</c:v>
                </c:pt>
                <c:pt idx="5">
                  <c:v>1.06</c:v>
                </c:pt>
                <c:pt idx="6">
                  <c:v>1.06</c:v>
                </c:pt>
                <c:pt idx="7">
                  <c:v>1.06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6BC-48C7-97D6-D8E8FA0EB2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1146520"/>
        <c:axId val="821152752"/>
      </c:lineChart>
      <c:catAx>
        <c:axId val="82114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Flow rate [Q/QBEP]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1152752"/>
        <c:crossesAt val="0"/>
        <c:auto val="1"/>
        <c:lblAlgn val="ctr"/>
        <c:lblOffset val="100"/>
        <c:tickMarkSkip val="1"/>
        <c:noMultiLvlLbl val="0"/>
      </c:catAx>
      <c:valAx>
        <c:axId val="821152752"/>
        <c:scaling>
          <c:orientation val="minMax"/>
          <c:max val="1.1000000000000001"/>
          <c:min val="0.9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Power </a:t>
                </a:r>
                <a:r>
                  <a:rPr lang="da-DK" err="1"/>
                  <a:t>consumption</a:t>
                </a:r>
                <a:r>
                  <a:rPr lang="da-DK"/>
                  <a:t> [P/PBEP]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1146520"/>
        <c:crosses val="autoZero"/>
        <c:crossBetween val="midCat"/>
        <c:maj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Sheet1!$D$10</c:f>
              <c:strCache>
                <c:ptCount val="1"/>
                <c:pt idx="0">
                  <c:v>Case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Sheet1!$D$9</c:f>
                <c:numCache>
                  <c:formatCode>General</c:formatCode>
                  <c:ptCount val="1"/>
                  <c:pt idx="0">
                    <c:v>4.2174351425200901E-2</c:v>
                  </c:pt>
                </c:numCache>
              </c:numRef>
            </c:plus>
            <c:minus>
              <c:numRef>
                <c:f>Sheet1!$D$9</c:f>
                <c:numCache>
                  <c:formatCode>General</c:formatCode>
                  <c:ptCount val="1"/>
                  <c:pt idx="0">
                    <c:v>4.2174351425200901E-2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Lit>
              <c:formatCode>General</c:formatCode>
              <c:ptCount val="1"/>
              <c:pt idx="0">
                <c:v>1</c:v>
              </c:pt>
            </c:numLit>
          </c:xVal>
          <c:yVal>
            <c:numRef>
              <c:f>Sheet1!$C$9</c:f>
              <c:numCache>
                <c:formatCode>General</c:formatCode>
                <c:ptCount val="1"/>
                <c:pt idx="0">
                  <c:v>0.99992437915284482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ED-47DC-8563-1DB569337749}"/>
            </c:ext>
          </c:extLst>
        </c:ser>
        <c:ser>
          <c:idx val="1"/>
          <c:order val="1"/>
          <c:tx>
            <c:v>Case 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Sheet1!$H$9</c:f>
                <c:numCache>
                  <c:formatCode>General</c:formatCode>
                  <c:ptCount val="1"/>
                  <c:pt idx="0">
                    <c:v>1.5018375865858699E-2</c:v>
                  </c:pt>
                </c:numCache>
              </c:numRef>
            </c:plus>
            <c:minus>
              <c:numRef>
                <c:f>Sheet1!$H$9</c:f>
                <c:numCache>
                  <c:formatCode>General</c:formatCode>
                  <c:ptCount val="1"/>
                  <c:pt idx="0">
                    <c:v>1.5018375865858699E-2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Lit>
              <c:formatCode>General</c:formatCode>
              <c:ptCount val="1"/>
              <c:pt idx="0">
                <c:v>2</c:v>
              </c:pt>
            </c:numLit>
          </c:xVal>
          <c:yVal>
            <c:numRef>
              <c:f>Sheet1!$G$9</c:f>
              <c:numCache>
                <c:formatCode>General</c:formatCode>
                <c:ptCount val="1"/>
                <c:pt idx="0">
                  <c:v>0.9999294205426551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9ED-47DC-8563-1DB569337749}"/>
            </c:ext>
          </c:extLst>
        </c:ser>
        <c:ser>
          <c:idx val="2"/>
          <c:order val="2"/>
          <c:tx>
            <c:v>Case 3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Sheet1!$J$9</c:f>
                <c:numCache>
                  <c:formatCode>General</c:formatCode>
                  <c:ptCount val="1"/>
                  <c:pt idx="0">
                    <c:v>1.6962058500287359E-2</c:v>
                  </c:pt>
                </c:numCache>
              </c:numRef>
            </c:plus>
            <c:minus>
              <c:numRef>
                <c:f>Sheet1!$J$9</c:f>
                <c:numCache>
                  <c:formatCode>General</c:formatCode>
                  <c:ptCount val="1"/>
                  <c:pt idx="0">
                    <c:v>1.6962058500287359E-2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Lit>
              <c:formatCode>General</c:formatCode>
              <c:ptCount val="1"/>
              <c:pt idx="0">
                <c:v>3</c:v>
              </c:pt>
            </c:numLit>
          </c:xVal>
          <c:yVal>
            <c:numRef>
              <c:f>Sheet1!$I$9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9ED-47DC-8563-1DB5693377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7100288"/>
        <c:axId val="608131776"/>
      </c:scatterChart>
      <c:valAx>
        <c:axId val="617100288"/>
        <c:scaling>
          <c:orientation val="minMax"/>
          <c:min val="0.5"/>
        </c:scaling>
        <c:delete val="1"/>
        <c:axPos val="b"/>
        <c:numFmt formatCode="General" sourceLinked="0"/>
        <c:majorTickMark val="out"/>
        <c:minorTickMark val="none"/>
        <c:tickLblPos val="nextTo"/>
        <c:crossAx val="608131776"/>
        <c:crosses val="autoZero"/>
        <c:crossBetween val="midCat"/>
      </c:valAx>
      <c:valAx>
        <c:axId val="608131776"/>
        <c:scaling>
          <c:orientation val="minMax"/>
          <c:max val="1.05"/>
          <c:min val="0.95000000000000007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Power consumption, normalized [-]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100288"/>
        <c:crosses val="autoZero"/>
        <c:crossBetween val="midCat"/>
        <c:maj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Nominel</c:v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'[Chart in Microsoft PowerPoint]Nominel'!$A$2:$A$10</c:f>
              <c:numCache>
                <c:formatCode>General</c:formatCode>
                <c:ptCount val="9"/>
                <c:pt idx="0">
                  <c:v>7.3888835906982404</c:v>
                </c:pt>
                <c:pt idx="1">
                  <c:v>9.8518438339233398</c:v>
                </c:pt>
                <c:pt idx="2">
                  <c:v>11.0833234786987</c:v>
                </c:pt>
                <c:pt idx="3">
                  <c:v>11.6990661621094</c:v>
                </c:pt>
                <c:pt idx="4">
                  <c:v>12.3148050308228</c:v>
                </c:pt>
                <c:pt idx="5">
                  <c:v>12.930545806884799</c:v>
                </c:pt>
                <c:pt idx="6">
                  <c:v>13.5462846755981</c:v>
                </c:pt>
                <c:pt idx="7">
                  <c:v>14.7777671813965</c:v>
                </c:pt>
                <c:pt idx="8">
                  <c:v>17.240726470947301</c:v>
                </c:pt>
              </c:numCache>
            </c:numRef>
          </c:xVal>
          <c:yVal>
            <c:numRef>
              <c:f>'[Chart in Microsoft PowerPoint]Nominel'!$H$2:$H$10</c:f>
              <c:numCache>
                <c:formatCode>General</c:formatCode>
                <c:ptCount val="9"/>
                <c:pt idx="0">
                  <c:v>0.8144470959428185</c:v>
                </c:pt>
                <c:pt idx="1">
                  <c:v>0.90754952883660678</c:v>
                </c:pt>
                <c:pt idx="2">
                  <c:v>0.94103122157365759</c:v>
                </c:pt>
                <c:pt idx="3">
                  <c:v>0.95447630030704611</c:v>
                </c:pt>
                <c:pt idx="4">
                  <c:v>0.96731022553369894</c:v>
                </c:pt>
                <c:pt idx="5">
                  <c:v>0.97906657492401139</c:v>
                </c:pt>
                <c:pt idx="6">
                  <c:v>0.98802170460351801</c:v>
                </c:pt>
                <c:pt idx="7">
                  <c:v>1</c:v>
                </c:pt>
                <c:pt idx="8">
                  <c:v>0.98819306930139261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F1-4F32-A9B6-97DC3F0D031D}"/>
            </c:ext>
          </c:extLst>
        </c:ser>
        <c:ser>
          <c:idx val="1"/>
          <c:order val="1"/>
          <c:tx>
            <c:v>Case 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'[Chart in Microsoft PowerPoint]Even70'!$A$2:$A$10</c:f>
              <c:numCache>
                <c:formatCode>General</c:formatCode>
                <c:ptCount val="9"/>
                <c:pt idx="0">
                  <c:v>7.3888969421386701</c:v>
                </c:pt>
                <c:pt idx="1">
                  <c:v>9.8518047332763707</c:v>
                </c:pt>
                <c:pt idx="2">
                  <c:v>11.083255767822299</c:v>
                </c:pt>
                <c:pt idx="3">
                  <c:v>11.699073791503899</c:v>
                </c:pt>
                <c:pt idx="4">
                  <c:v>12.314793586731</c:v>
                </c:pt>
                <c:pt idx="5">
                  <c:v>12.930549621581999</c:v>
                </c:pt>
                <c:pt idx="6">
                  <c:v>13.546303749084499</c:v>
                </c:pt>
                <c:pt idx="7">
                  <c:v>14.777790069580099</c:v>
                </c:pt>
                <c:pt idx="8">
                  <c:v>17.2406902313232</c:v>
                </c:pt>
              </c:numCache>
            </c:numRef>
          </c:xVal>
          <c:yVal>
            <c:numRef>
              <c:f>'[Chart in Microsoft PowerPoint]Even70'!$H$2:$H$10</c:f>
              <c:numCache>
                <c:formatCode>General</c:formatCode>
                <c:ptCount val="9"/>
                <c:pt idx="0">
                  <c:v>0.79669626468974686</c:v>
                </c:pt>
                <c:pt idx="1">
                  <c:v>0.88111027612992732</c:v>
                </c:pt>
                <c:pt idx="2">
                  <c:v>0.90770269023178696</c:v>
                </c:pt>
                <c:pt idx="3">
                  <c:v>0.92016687952345544</c:v>
                </c:pt>
                <c:pt idx="4">
                  <c:v>0.93042854379323037</c:v>
                </c:pt>
                <c:pt idx="5">
                  <c:v>0.94059113434999952</c:v>
                </c:pt>
                <c:pt idx="6">
                  <c:v>0.94711388500928861</c:v>
                </c:pt>
                <c:pt idx="7">
                  <c:v>0.95608117509182622</c:v>
                </c:pt>
                <c:pt idx="8">
                  <c:v>0.93392126519518881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F1-4F32-A9B6-97DC3F0D031D}"/>
            </c:ext>
          </c:extLst>
        </c:ser>
        <c:ser>
          <c:idx val="2"/>
          <c:order val="2"/>
          <c:tx>
            <c:v>Case 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'[Chart in Microsoft PowerPoint]Even83'!$A$2:$A$10</c:f>
              <c:numCache>
                <c:formatCode>General</c:formatCode>
                <c:ptCount val="9"/>
                <c:pt idx="0">
                  <c:v>7.3888859748840297</c:v>
                </c:pt>
                <c:pt idx="1">
                  <c:v>9.8518438339233398</c:v>
                </c:pt>
                <c:pt idx="2">
                  <c:v>11.083346366882299</c:v>
                </c:pt>
                <c:pt idx="3">
                  <c:v>11.6990604400635</c:v>
                </c:pt>
                <c:pt idx="4">
                  <c:v>12.314765930175801</c:v>
                </c:pt>
                <c:pt idx="5">
                  <c:v>12.930554389953601</c:v>
                </c:pt>
                <c:pt idx="6">
                  <c:v>13.5462493896484</c:v>
                </c:pt>
                <c:pt idx="7">
                  <c:v>14.777778625488301</c:v>
                </c:pt>
                <c:pt idx="8">
                  <c:v>17.2406406402588</c:v>
                </c:pt>
              </c:numCache>
            </c:numRef>
          </c:xVal>
          <c:yVal>
            <c:numRef>
              <c:f>'[Chart in Microsoft PowerPoint]Even83'!$H$2:$H$10</c:f>
              <c:numCache>
                <c:formatCode>General</c:formatCode>
                <c:ptCount val="9"/>
                <c:pt idx="0">
                  <c:v>0.83132812266280876</c:v>
                </c:pt>
                <c:pt idx="1">
                  <c:v>0.92481110902801122</c:v>
                </c:pt>
                <c:pt idx="2">
                  <c:v>0.96245643423710225</c:v>
                </c:pt>
                <c:pt idx="3">
                  <c:v>0.98008305033041421</c:v>
                </c:pt>
                <c:pt idx="4">
                  <c:v>0.99637411099433792</c:v>
                </c:pt>
                <c:pt idx="5">
                  <c:v>1.0108235047311078</c:v>
                </c:pt>
                <c:pt idx="6">
                  <c:v>1.0239526367968892</c:v>
                </c:pt>
                <c:pt idx="7">
                  <c:v>1.0400321959725771</c:v>
                </c:pt>
                <c:pt idx="8">
                  <c:v>1.0365342523116519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6F1-4F32-A9B6-97DC3F0D031D}"/>
            </c:ext>
          </c:extLst>
        </c:ser>
        <c:ser>
          <c:idx val="3"/>
          <c:order val="3"/>
          <c:tx>
            <c:v>Case 3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'[Chart in Microsoft PowerPoint]Tol66'!$A$2:$A$10</c:f>
              <c:numCache>
                <c:formatCode>General</c:formatCode>
                <c:ptCount val="9"/>
                <c:pt idx="0">
                  <c:v>7.3888621330261204</c:v>
                </c:pt>
                <c:pt idx="1">
                  <c:v>9.8518533706665004</c:v>
                </c:pt>
                <c:pt idx="2">
                  <c:v>11.0833129882812</c:v>
                </c:pt>
                <c:pt idx="3">
                  <c:v>11.6990413665771</c:v>
                </c:pt>
                <c:pt idx="4">
                  <c:v>12.314856529235801</c:v>
                </c:pt>
                <c:pt idx="5">
                  <c:v>12.9305667877197</c:v>
                </c:pt>
                <c:pt idx="6">
                  <c:v>13.546281814575201</c:v>
                </c:pt>
                <c:pt idx="7">
                  <c:v>14.777769088745099</c:v>
                </c:pt>
                <c:pt idx="8">
                  <c:v>17.240646362304702</c:v>
                </c:pt>
              </c:numCache>
            </c:numRef>
          </c:xVal>
          <c:yVal>
            <c:numRef>
              <c:f>'[Chart in Microsoft PowerPoint]Tol66'!$H$2:$H$10</c:f>
              <c:numCache>
                <c:formatCode>General</c:formatCode>
                <c:ptCount val="9"/>
                <c:pt idx="0">
                  <c:v>0.8100724842084468</c:v>
                </c:pt>
                <c:pt idx="1">
                  <c:v>0.90198088489089556</c:v>
                </c:pt>
                <c:pt idx="2">
                  <c:v>0.93376847681850483</c:v>
                </c:pt>
                <c:pt idx="3">
                  <c:v>0.94541523337417355</c:v>
                </c:pt>
                <c:pt idx="4">
                  <c:v>0.95772648508175962</c:v>
                </c:pt>
                <c:pt idx="5">
                  <c:v>0.96754261605780711</c:v>
                </c:pt>
                <c:pt idx="6">
                  <c:v>0.9750040304648665</c:v>
                </c:pt>
                <c:pt idx="7">
                  <c:v>0.98529881877724412</c:v>
                </c:pt>
                <c:pt idx="8">
                  <c:v>0.97009510703430135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6F1-4F32-A9B6-97DC3F0D031D}"/>
            </c:ext>
          </c:extLst>
        </c:ser>
        <c:ser>
          <c:idx val="4"/>
          <c:order val="4"/>
          <c:tx>
            <c:v>Case 3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'[Chart in Microsoft PowerPoint]Tol74'!$A$2:$A$10</c:f>
              <c:numCache>
                <c:formatCode>General</c:formatCode>
                <c:ptCount val="9"/>
                <c:pt idx="0">
                  <c:v>7.3888688087463397</c:v>
                </c:pt>
                <c:pt idx="1">
                  <c:v>9.8518323898315394</c:v>
                </c:pt>
                <c:pt idx="2">
                  <c:v>11.083350181579601</c:v>
                </c:pt>
                <c:pt idx="3">
                  <c:v>11.699049949646</c:v>
                </c:pt>
                <c:pt idx="4">
                  <c:v>12.314801216125501</c:v>
                </c:pt>
                <c:pt idx="5">
                  <c:v>12.930554389953601</c:v>
                </c:pt>
                <c:pt idx="6">
                  <c:v>13.546312332153301</c:v>
                </c:pt>
                <c:pt idx="7">
                  <c:v>14.777778625488301</c:v>
                </c:pt>
                <c:pt idx="8">
                  <c:v>17.240638732910199</c:v>
                </c:pt>
              </c:numCache>
            </c:numRef>
          </c:xVal>
          <c:yVal>
            <c:numRef>
              <c:f>'[Chart in Microsoft PowerPoint]Tol74'!$H$2:$H$10</c:f>
              <c:numCache>
                <c:formatCode>General</c:formatCode>
                <c:ptCount val="9"/>
                <c:pt idx="0">
                  <c:v>0.82231801005672711</c:v>
                </c:pt>
                <c:pt idx="1">
                  <c:v>0.91799412137768388</c:v>
                </c:pt>
                <c:pt idx="2">
                  <c:v>0.95280107423359239</c:v>
                </c:pt>
                <c:pt idx="3">
                  <c:v>0.96632090587392971</c:v>
                </c:pt>
                <c:pt idx="4">
                  <c:v>0.98018734630239202</c:v>
                </c:pt>
                <c:pt idx="5">
                  <c:v>0.99190243984684956</c:v>
                </c:pt>
                <c:pt idx="6">
                  <c:v>1.0023650118795187</c:v>
                </c:pt>
                <c:pt idx="7">
                  <c:v>1.0154396832446295</c:v>
                </c:pt>
                <c:pt idx="8">
                  <c:v>1.007563845286551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6F1-4F32-A9B6-97DC3F0D03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202496"/>
        <c:axId val="768992800"/>
        <c:extLst>
          <c:ext xmlns:c15="http://schemas.microsoft.com/office/drawing/2012/chart" uri="{02D57815-91ED-43cb-92C2-25804820EDAC}">
            <c15:filteredScatterSeries>
              <c15:ser>
                <c:idx val="5"/>
                <c:order val="5"/>
                <c:tx>
                  <c:v>Grade1</c:v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'[Chart in Microsoft PowerPoint]Plots'!$A$31:$A$36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9.8512000000000004</c:v>
                      </c:pt>
                      <c:pt idx="1">
                        <c:v>11.082600000000001</c:v>
                      </c:pt>
                      <c:pt idx="2">
                        <c:v>12.314</c:v>
                      </c:pt>
                      <c:pt idx="3">
                        <c:v>13.545400000000001</c:v>
                      </c:pt>
                      <c:pt idx="4">
                        <c:v>14.7768</c:v>
                      </c:pt>
                      <c:pt idx="5">
                        <c:v>16.008200000000002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'[Chart in Microsoft PowerPoint]Plots'!$B$31:$B$36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4.7386653794831028</c:v>
                      </c:pt>
                      <c:pt idx="1">
                        <c:v>4.5158537086158992</c:v>
                      </c:pt>
                      <c:pt idx="2">
                        <c:v>4.16748655762993</c:v>
                      </c:pt>
                      <c:pt idx="3">
                        <c:v>3.7175626924882383</c:v>
                      </c:pt>
                      <c:pt idx="4">
                        <c:v>3.2035611688628425</c:v>
                      </c:pt>
                      <c:pt idx="5">
                        <c:v>2.6910821244221044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B6F1-4F32-A9B6-97DC3F0D031D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v>Grade1</c:v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'[Chart in Microsoft PowerPoint]Plots'!$A$31:$A$36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9.8512000000000004</c:v>
                      </c:pt>
                      <c:pt idx="1">
                        <c:v>11.082600000000001</c:v>
                      </c:pt>
                      <c:pt idx="2">
                        <c:v>12.314</c:v>
                      </c:pt>
                      <c:pt idx="3">
                        <c:v>13.545400000000001</c:v>
                      </c:pt>
                      <c:pt idx="4">
                        <c:v>14.7768</c:v>
                      </c:pt>
                      <c:pt idx="5">
                        <c:v>16.008200000000002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'[Chart in Microsoft PowerPoint]Plots'!$C$31:$C$36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5.031778701925357</c:v>
                      </c:pt>
                      <c:pt idx="1">
                        <c:v>4.7951848658498735</c:v>
                      </c:pt>
                      <c:pt idx="2">
                        <c:v>4.5098753686813691</c:v>
                      </c:pt>
                      <c:pt idx="3">
                        <c:v>4.1866841118326068</c:v>
                      </c:pt>
                      <c:pt idx="4">
                        <c:v>3.7868138008944054</c:v>
                      </c:pt>
                      <c:pt idx="5">
                        <c:v>3.3288986103032361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B6F1-4F32-A9B6-97DC3F0D031D}"/>
                  </c:ext>
                </c:extLst>
              </c15:ser>
            </c15:filteredScatterSeries>
          </c:ext>
        </c:extLst>
      </c:scatterChart>
      <c:valAx>
        <c:axId val="93202496"/>
        <c:scaling>
          <c:orientation val="minMax"/>
          <c:min val="5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Flow rate [m</a:t>
                </a:r>
                <a:r>
                  <a:rPr lang="da-DK" baseline="30000"/>
                  <a:t>3</a:t>
                </a:r>
                <a:r>
                  <a:rPr lang="da-DK"/>
                  <a:t>/h]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crossAx val="768992800"/>
        <c:crosses val="autoZero"/>
        <c:crossBetween val="midCat"/>
      </c:valAx>
      <c:valAx>
        <c:axId val="768992800"/>
        <c:scaling>
          <c:orientation val="minMax"/>
          <c:max val="1.1000000000000001"/>
          <c:min val="0.70000000000000007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Power consumption, normalized [-]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202496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090402668274316"/>
          <c:y val="0.24092927406059941"/>
          <c:w val="0.22909597331725687"/>
          <c:h val="0.43115074564685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Nominel</c:v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Nominel!$A$2:$A$10</c:f>
              <c:numCache>
                <c:formatCode>General</c:formatCode>
                <c:ptCount val="9"/>
                <c:pt idx="0">
                  <c:v>7.3888835906982404</c:v>
                </c:pt>
                <c:pt idx="1">
                  <c:v>9.8518438339233398</c:v>
                </c:pt>
                <c:pt idx="2">
                  <c:v>11.0833234786987</c:v>
                </c:pt>
                <c:pt idx="3">
                  <c:v>11.6990661621094</c:v>
                </c:pt>
                <c:pt idx="4">
                  <c:v>12.3148050308228</c:v>
                </c:pt>
                <c:pt idx="5">
                  <c:v>12.930545806884799</c:v>
                </c:pt>
                <c:pt idx="6">
                  <c:v>13.5462846755981</c:v>
                </c:pt>
                <c:pt idx="7">
                  <c:v>14.7777671813965</c:v>
                </c:pt>
                <c:pt idx="8">
                  <c:v>17.240726470947301</c:v>
                </c:pt>
              </c:numCache>
            </c:numRef>
          </c:xVal>
          <c:yVal>
            <c:numRef>
              <c:f>Nominel!$G$2:$G$10</c:f>
              <c:numCache>
                <c:formatCode>General</c:formatCode>
                <c:ptCount val="9"/>
                <c:pt idx="0">
                  <c:v>1</c:v>
                </c:pt>
                <c:pt idx="1">
                  <c:v>0.91685142745100745</c:v>
                </c:pt>
                <c:pt idx="2">
                  <c:v>0.87346433025822756</c:v>
                </c:pt>
                <c:pt idx="3">
                  <c:v>0.84799119126206812</c:v>
                </c:pt>
                <c:pt idx="4">
                  <c:v>0.81791241895843991</c:v>
                </c:pt>
                <c:pt idx="5">
                  <c:v>0.7836934539153444</c:v>
                </c:pt>
                <c:pt idx="6">
                  <c:v>0.74621971604814263</c:v>
                </c:pt>
                <c:pt idx="7">
                  <c:v>0.65993995718233101</c:v>
                </c:pt>
                <c:pt idx="8">
                  <c:v>0.44382058067044428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A49-4CA7-9C78-9BB67BC57B4D}"/>
            </c:ext>
          </c:extLst>
        </c:ser>
        <c:ser>
          <c:idx val="1"/>
          <c:order val="1"/>
          <c:tx>
            <c:v>Even1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Even70!$A$2:$A$10</c:f>
              <c:numCache>
                <c:formatCode>General</c:formatCode>
                <c:ptCount val="9"/>
                <c:pt idx="0">
                  <c:v>7.3888969421386701</c:v>
                </c:pt>
                <c:pt idx="1">
                  <c:v>9.8518047332763707</c:v>
                </c:pt>
                <c:pt idx="2">
                  <c:v>11.083255767822299</c:v>
                </c:pt>
                <c:pt idx="3">
                  <c:v>11.699073791503899</c:v>
                </c:pt>
                <c:pt idx="4">
                  <c:v>12.314793586731</c:v>
                </c:pt>
                <c:pt idx="5">
                  <c:v>12.930549621581999</c:v>
                </c:pt>
                <c:pt idx="6">
                  <c:v>13.546303749084499</c:v>
                </c:pt>
                <c:pt idx="7">
                  <c:v>14.777790069580099</c:v>
                </c:pt>
                <c:pt idx="8">
                  <c:v>17.2406902313232</c:v>
                </c:pt>
              </c:numCache>
            </c:numRef>
          </c:xVal>
          <c:yVal>
            <c:numRef>
              <c:f>Even70!$G$2:$G$10</c:f>
              <c:numCache>
                <c:formatCode>General</c:formatCode>
                <c:ptCount val="9"/>
                <c:pt idx="0">
                  <c:v>0.97899083070447412</c:v>
                </c:pt>
                <c:pt idx="1">
                  <c:v>0.89020309800320652</c:v>
                </c:pt>
                <c:pt idx="2">
                  <c:v>0.84446060843400605</c:v>
                </c:pt>
                <c:pt idx="3">
                  <c:v>0.8126805304894904</c:v>
                </c:pt>
                <c:pt idx="4">
                  <c:v>0.77904030110362588</c:v>
                </c:pt>
                <c:pt idx="5">
                  <c:v>0.74255646341772252</c:v>
                </c:pt>
                <c:pt idx="6">
                  <c:v>0.70367262229538241</c:v>
                </c:pt>
                <c:pt idx="7">
                  <c:v>0.61375175972062446</c:v>
                </c:pt>
                <c:pt idx="8">
                  <c:v>0.39334515742692705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A49-4CA7-9C78-9BB67BC57B4D}"/>
            </c:ext>
          </c:extLst>
        </c:ser>
        <c:ser>
          <c:idx val="2"/>
          <c:order val="2"/>
          <c:tx>
            <c:v>Even2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Even83!$A$2:$A$10</c:f>
              <c:numCache>
                <c:formatCode>General</c:formatCode>
                <c:ptCount val="9"/>
                <c:pt idx="0">
                  <c:v>7.3888859748840297</c:v>
                </c:pt>
                <c:pt idx="1">
                  <c:v>9.8518438339233398</c:v>
                </c:pt>
                <c:pt idx="2">
                  <c:v>11.083346366882299</c:v>
                </c:pt>
                <c:pt idx="3">
                  <c:v>11.6990604400635</c:v>
                </c:pt>
                <c:pt idx="4">
                  <c:v>12.314765930175801</c:v>
                </c:pt>
                <c:pt idx="5">
                  <c:v>12.930554389953601</c:v>
                </c:pt>
                <c:pt idx="6">
                  <c:v>13.5462493896484</c:v>
                </c:pt>
                <c:pt idx="7">
                  <c:v>14.777778625488301</c:v>
                </c:pt>
                <c:pt idx="8">
                  <c:v>17.2406406402588</c:v>
                </c:pt>
              </c:numCache>
            </c:numRef>
          </c:xVal>
          <c:yVal>
            <c:numRef>
              <c:f>Even83!$G$2:$G$10</c:f>
              <c:numCache>
                <c:formatCode>General</c:formatCode>
                <c:ptCount val="9"/>
                <c:pt idx="0">
                  <c:v>1.0124408030921521</c:v>
                </c:pt>
                <c:pt idx="1">
                  <c:v>0.93576732231352278</c:v>
                </c:pt>
                <c:pt idx="2">
                  <c:v>0.89357036050121663</c:v>
                </c:pt>
                <c:pt idx="3">
                  <c:v>0.87152292135951748</c:v>
                </c:pt>
                <c:pt idx="4">
                  <c:v>0.84197187507578808</c:v>
                </c:pt>
                <c:pt idx="5">
                  <c:v>0.80911755206719327</c:v>
                </c:pt>
                <c:pt idx="6">
                  <c:v>0.77270991562021563</c:v>
                </c:pt>
                <c:pt idx="7">
                  <c:v>0.68865046308249167</c:v>
                </c:pt>
                <c:pt idx="8">
                  <c:v>0.47473899845172352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A49-4CA7-9C78-9BB67BC57B4D}"/>
            </c:ext>
          </c:extLst>
        </c:ser>
        <c:ser>
          <c:idx val="3"/>
          <c:order val="3"/>
          <c:tx>
            <c:v>Tol1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'Tol66'!$A$2:$A$10</c:f>
              <c:numCache>
                <c:formatCode>General</c:formatCode>
                <c:ptCount val="9"/>
                <c:pt idx="0">
                  <c:v>7.3888621330261204</c:v>
                </c:pt>
                <c:pt idx="1">
                  <c:v>9.8518533706665004</c:v>
                </c:pt>
                <c:pt idx="2">
                  <c:v>11.0833129882812</c:v>
                </c:pt>
                <c:pt idx="3">
                  <c:v>11.6990413665771</c:v>
                </c:pt>
                <c:pt idx="4">
                  <c:v>12.314856529235801</c:v>
                </c:pt>
                <c:pt idx="5">
                  <c:v>12.9305667877197</c:v>
                </c:pt>
                <c:pt idx="6">
                  <c:v>13.546281814575201</c:v>
                </c:pt>
                <c:pt idx="7">
                  <c:v>14.777769088745099</c:v>
                </c:pt>
                <c:pt idx="8">
                  <c:v>17.240646362304702</c:v>
                </c:pt>
              </c:numCache>
            </c:numRef>
          </c:xVal>
          <c:yVal>
            <c:numRef>
              <c:f>'Tol66'!$G$2:$G$10</c:f>
              <c:numCache>
                <c:formatCode>General</c:formatCode>
                <c:ptCount val="9"/>
                <c:pt idx="0">
                  <c:v>0.99413013310204179</c:v>
                </c:pt>
                <c:pt idx="1">
                  <c:v>0.90905661792323023</c:v>
                </c:pt>
                <c:pt idx="2">
                  <c:v>0.86421816231248805</c:v>
                </c:pt>
                <c:pt idx="3">
                  <c:v>0.83922308205777196</c:v>
                </c:pt>
                <c:pt idx="4">
                  <c:v>0.80679643458743344</c:v>
                </c:pt>
                <c:pt idx="5">
                  <c:v>0.77213422264310627</c:v>
                </c:pt>
                <c:pt idx="6">
                  <c:v>0.73547614677495221</c:v>
                </c:pt>
                <c:pt idx="7">
                  <c:v>0.64892657377483598</c:v>
                </c:pt>
                <c:pt idx="8">
                  <c:v>0.434157028604504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A49-4CA7-9C78-9BB67BC57B4D}"/>
            </c:ext>
          </c:extLst>
        </c:ser>
        <c:ser>
          <c:idx val="4"/>
          <c:order val="4"/>
          <c:tx>
            <c:v>Tol2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'Tol74'!$A$2:$A$10</c:f>
              <c:numCache>
                <c:formatCode>General</c:formatCode>
                <c:ptCount val="9"/>
                <c:pt idx="0">
                  <c:v>7.3888688087463397</c:v>
                </c:pt>
                <c:pt idx="1">
                  <c:v>9.8518323898315394</c:v>
                </c:pt>
                <c:pt idx="2">
                  <c:v>11.083350181579601</c:v>
                </c:pt>
                <c:pt idx="3">
                  <c:v>11.699049949646</c:v>
                </c:pt>
                <c:pt idx="4">
                  <c:v>12.314801216125501</c:v>
                </c:pt>
                <c:pt idx="5">
                  <c:v>12.930554389953601</c:v>
                </c:pt>
                <c:pt idx="6">
                  <c:v>13.546312332153301</c:v>
                </c:pt>
                <c:pt idx="7">
                  <c:v>14.777778625488301</c:v>
                </c:pt>
                <c:pt idx="8">
                  <c:v>17.240638732910199</c:v>
                </c:pt>
              </c:numCache>
            </c:numRef>
          </c:xVal>
          <c:yVal>
            <c:numRef>
              <c:f>'Tol74'!$G$2:$G$10</c:f>
              <c:numCache>
                <c:formatCode>General</c:formatCode>
                <c:ptCount val="9"/>
                <c:pt idx="0">
                  <c:v>1.0042401537305197</c:v>
                </c:pt>
                <c:pt idx="1">
                  <c:v>0.9228570515767397</c:v>
                </c:pt>
                <c:pt idx="2">
                  <c:v>0.8794933114284238</c:v>
                </c:pt>
                <c:pt idx="3">
                  <c:v>0.85625188881080361</c:v>
                </c:pt>
                <c:pt idx="4">
                  <c:v>0.826021161482283</c:v>
                </c:pt>
                <c:pt idx="5">
                  <c:v>0.79218879579580426</c:v>
                </c:pt>
                <c:pt idx="6">
                  <c:v>0.75522676513256926</c:v>
                </c:pt>
                <c:pt idx="7">
                  <c:v>0.6719039096560262</c:v>
                </c:pt>
                <c:pt idx="8">
                  <c:v>0.46000361184028549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A49-4CA7-9C78-9BB67BC57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202496"/>
        <c:axId val="768992800"/>
      </c:scatterChart>
      <c:valAx>
        <c:axId val="93202496"/>
        <c:scaling>
          <c:orientation val="minMax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Flow rate [m3/h]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992800"/>
        <c:crosses val="autoZero"/>
        <c:crossBetween val="midCat"/>
      </c:valAx>
      <c:valAx>
        <c:axId val="768992800"/>
        <c:scaling>
          <c:orientation val="minMax"/>
          <c:min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Head gain, normalized [-]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202496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Nominel</c:v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Nominel!$A$2:$A$10</c:f>
              <c:numCache>
                <c:formatCode>General</c:formatCode>
                <c:ptCount val="9"/>
                <c:pt idx="0">
                  <c:v>7.3888835906982404</c:v>
                </c:pt>
                <c:pt idx="1">
                  <c:v>9.8518438339233398</c:v>
                </c:pt>
                <c:pt idx="2">
                  <c:v>11.0833234786987</c:v>
                </c:pt>
                <c:pt idx="3">
                  <c:v>11.6990661621094</c:v>
                </c:pt>
                <c:pt idx="4">
                  <c:v>12.3148050308228</c:v>
                </c:pt>
                <c:pt idx="5">
                  <c:v>12.930545806884799</c:v>
                </c:pt>
                <c:pt idx="6">
                  <c:v>13.5462846755981</c:v>
                </c:pt>
                <c:pt idx="7">
                  <c:v>14.7777671813965</c:v>
                </c:pt>
                <c:pt idx="8">
                  <c:v>17.240726470947301</c:v>
                </c:pt>
              </c:numCache>
            </c:numRef>
          </c:xVal>
          <c:yVal>
            <c:numRef>
              <c:f>Nominel!$H$2:$H$10</c:f>
              <c:numCache>
                <c:formatCode>General</c:formatCode>
                <c:ptCount val="9"/>
                <c:pt idx="0">
                  <c:v>0.8144470959428185</c:v>
                </c:pt>
                <c:pt idx="1">
                  <c:v>0.90754952883660678</c:v>
                </c:pt>
                <c:pt idx="2">
                  <c:v>0.94103122157365759</c:v>
                </c:pt>
                <c:pt idx="3">
                  <c:v>0.95447630030704611</c:v>
                </c:pt>
                <c:pt idx="4">
                  <c:v>0.96731022553369894</c:v>
                </c:pt>
                <c:pt idx="5">
                  <c:v>0.97906657492401139</c:v>
                </c:pt>
                <c:pt idx="6">
                  <c:v>0.98802170460351801</c:v>
                </c:pt>
                <c:pt idx="7">
                  <c:v>1</c:v>
                </c:pt>
                <c:pt idx="8">
                  <c:v>0.98819306930139261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51-4CC7-98F0-04775812417E}"/>
            </c:ext>
          </c:extLst>
        </c:ser>
        <c:ser>
          <c:idx val="1"/>
          <c:order val="1"/>
          <c:tx>
            <c:v>Even1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Even70!$A$2:$A$10</c:f>
              <c:numCache>
                <c:formatCode>General</c:formatCode>
                <c:ptCount val="9"/>
                <c:pt idx="0">
                  <c:v>7.3888969421386701</c:v>
                </c:pt>
                <c:pt idx="1">
                  <c:v>9.8518047332763707</c:v>
                </c:pt>
                <c:pt idx="2">
                  <c:v>11.083255767822299</c:v>
                </c:pt>
                <c:pt idx="3">
                  <c:v>11.699073791503899</c:v>
                </c:pt>
                <c:pt idx="4">
                  <c:v>12.314793586731</c:v>
                </c:pt>
                <c:pt idx="5">
                  <c:v>12.930549621581999</c:v>
                </c:pt>
                <c:pt idx="6">
                  <c:v>13.546303749084499</c:v>
                </c:pt>
                <c:pt idx="7">
                  <c:v>14.777790069580099</c:v>
                </c:pt>
                <c:pt idx="8">
                  <c:v>17.2406902313232</c:v>
                </c:pt>
              </c:numCache>
            </c:numRef>
          </c:xVal>
          <c:yVal>
            <c:numRef>
              <c:f>Even70!$H$2:$H$10</c:f>
              <c:numCache>
                <c:formatCode>General</c:formatCode>
                <c:ptCount val="9"/>
                <c:pt idx="0">
                  <c:v>0.79669626468974686</c:v>
                </c:pt>
                <c:pt idx="1">
                  <c:v>0.88111027612992732</c:v>
                </c:pt>
                <c:pt idx="2">
                  <c:v>0.90770269023178696</c:v>
                </c:pt>
                <c:pt idx="3">
                  <c:v>0.92016687952345544</c:v>
                </c:pt>
                <c:pt idx="4">
                  <c:v>0.93042854379323037</c:v>
                </c:pt>
                <c:pt idx="5">
                  <c:v>0.94059113434999952</c:v>
                </c:pt>
                <c:pt idx="6">
                  <c:v>0.94711388500928861</c:v>
                </c:pt>
                <c:pt idx="7">
                  <c:v>0.95608117509182622</c:v>
                </c:pt>
                <c:pt idx="8">
                  <c:v>0.93392126519518881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51-4CC7-98F0-04775812417E}"/>
            </c:ext>
          </c:extLst>
        </c:ser>
        <c:ser>
          <c:idx val="2"/>
          <c:order val="2"/>
          <c:tx>
            <c:v>Even2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Even83!$A$2:$A$10</c:f>
              <c:numCache>
                <c:formatCode>General</c:formatCode>
                <c:ptCount val="9"/>
                <c:pt idx="0">
                  <c:v>7.3888859748840297</c:v>
                </c:pt>
                <c:pt idx="1">
                  <c:v>9.8518438339233398</c:v>
                </c:pt>
                <c:pt idx="2">
                  <c:v>11.083346366882299</c:v>
                </c:pt>
                <c:pt idx="3">
                  <c:v>11.6990604400635</c:v>
                </c:pt>
                <c:pt idx="4">
                  <c:v>12.314765930175801</c:v>
                </c:pt>
                <c:pt idx="5">
                  <c:v>12.930554389953601</c:v>
                </c:pt>
                <c:pt idx="6">
                  <c:v>13.5462493896484</c:v>
                </c:pt>
                <c:pt idx="7">
                  <c:v>14.777778625488301</c:v>
                </c:pt>
                <c:pt idx="8">
                  <c:v>17.2406406402588</c:v>
                </c:pt>
              </c:numCache>
            </c:numRef>
          </c:xVal>
          <c:yVal>
            <c:numRef>
              <c:f>Even83!$H$2:$H$10</c:f>
              <c:numCache>
                <c:formatCode>General</c:formatCode>
                <c:ptCount val="9"/>
                <c:pt idx="0">
                  <c:v>0.83132812266280876</c:v>
                </c:pt>
                <c:pt idx="1">
                  <c:v>0.92481110902801122</c:v>
                </c:pt>
                <c:pt idx="2">
                  <c:v>0.96245643423710225</c:v>
                </c:pt>
                <c:pt idx="3">
                  <c:v>0.98008305033041421</c:v>
                </c:pt>
                <c:pt idx="4">
                  <c:v>0.99637411099433792</c:v>
                </c:pt>
                <c:pt idx="5">
                  <c:v>1.0108235047311078</c:v>
                </c:pt>
                <c:pt idx="6">
                  <c:v>1.0239526367968892</c:v>
                </c:pt>
                <c:pt idx="7">
                  <c:v>1.0400321959725771</c:v>
                </c:pt>
                <c:pt idx="8">
                  <c:v>1.0365342523116519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B51-4CC7-98F0-04775812417E}"/>
            </c:ext>
          </c:extLst>
        </c:ser>
        <c:ser>
          <c:idx val="3"/>
          <c:order val="3"/>
          <c:tx>
            <c:v>Tol1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'Tol66'!$A$2:$A$10</c:f>
              <c:numCache>
                <c:formatCode>General</c:formatCode>
                <c:ptCount val="9"/>
                <c:pt idx="0">
                  <c:v>7.3888621330261204</c:v>
                </c:pt>
                <c:pt idx="1">
                  <c:v>9.8518533706665004</c:v>
                </c:pt>
                <c:pt idx="2">
                  <c:v>11.0833129882812</c:v>
                </c:pt>
                <c:pt idx="3">
                  <c:v>11.6990413665771</c:v>
                </c:pt>
                <c:pt idx="4">
                  <c:v>12.314856529235801</c:v>
                </c:pt>
                <c:pt idx="5">
                  <c:v>12.9305667877197</c:v>
                </c:pt>
                <c:pt idx="6">
                  <c:v>13.546281814575201</c:v>
                </c:pt>
                <c:pt idx="7">
                  <c:v>14.777769088745099</c:v>
                </c:pt>
                <c:pt idx="8">
                  <c:v>17.240646362304702</c:v>
                </c:pt>
              </c:numCache>
            </c:numRef>
          </c:xVal>
          <c:yVal>
            <c:numRef>
              <c:f>'Tol66'!$H$2:$H$10</c:f>
              <c:numCache>
                <c:formatCode>General</c:formatCode>
                <c:ptCount val="9"/>
                <c:pt idx="0">
                  <c:v>0.8100724842084468</c:v>
                </c:pt>
                <c:pt idx="1">
                  <c:v>0.90198088489089556</c:v>
                </c:pt>
                <c:pt idx="2">
                  <c:v>0.93376847681850483</c:v>
                </c:pt>
                <c:pt idx="3">
                  <c:v>0.94541523337417355</c:v>
                </c:pt>
                <c:pt idx="4">
                  <c:v>0.95772648508175962</c:v>
                </c:pt>
                <c:pt idx="5">
                  <c:v>0.96754261605780711</c:v>
                </c:pt>
                <c:pt idx="6">
                  <c:v>0.9750040304648665</c:v>
                </c:pt>
                <c:pt idx="7">
                  <c:v>0.98529881877724412</c:v>
                </c:pt>
                <c:pt idx="8">
                  <c:v>0.97009510703430135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B51-4CC7-98F0-04775812417E}"/>
            </c:ext>
          </c:extLst>
        </c:ser>
        <c:ser>
          <c:idx val="4"/>
          <c:order val="4"/>
          <c:tx>
            <c:v>Tol2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'Tol74'!$A$2:$A$10</c:f>
              <c:numCache>
                <c:formatCode>General</c:formatCode>
                <c:ptCount val="9"/>
                <c:pt idx="0">
                  <c:v>7.3888688087463397</c:v>
                </c:pt>
                <c:pt idx="1">
                  <c:v>9.8518323898315394</c:v>
                </c:pt>
                <c:pt idx="2">
                  <c:v>11.083350181579601</c:v>
                </c:pt>
                <c:pt idx="3">
                  <c:v>11.699049949646</c:v>
                </c:pt>
                <c:pt idx="4">
                  <c:v>12.314801216125501</c:v>
                </c:pt>
                <c:pt idx="5">
                  <c:v>12.930554389953601</c:v>
                </c:pt>
                <c:pt idx="6">
                  <c:v>13.546312332153301</c:v>
                </c:pt>
                <c:pt idx="7">
                  <c:v>14.777778625488301</c:v>
                </c:pt>
                <c:pt idx="8">
                  <c:v>17.240638732910199</c:v>
                </c:pt>
              </c:numCache>
            </c:numRef>
          </c:xVal>
          <c:yVal>
            <c:numRef>
              <c:f>'Tol74'!$H$2:$H$10</c:f>
              <c:numCache>
                <c:formatCode>General</c:formatCode>
                <c:ptCount val="9"/>
                <c:pt idx="0">
                  <c:v>0.82231801005672711</c:v>
                </c:pt>
                <c:pt idx="1">
                  <c:v>0.91799412137768388</c:v>
                </c:pt>
                <c:pt idx="2">
                  <c:v>0.95280107423359239</c:v>
                </c:pt>
                <c:pt idx="3">
                  <c:v>0.96632090587392971</c:v>
                </c:pt>
                <c:pt idx="4">
                  <c:v>0.98018734630239202</c:v>
                </c:pt>
                <c:pt idx="5">
                  <c:v>0.99190243984684956</c:v>
                </c:pt>
                <c:pt idx="6">
                  <c:v>1.0023650118795187</c:v>
                </c:pt>
                <c:pt idx="7">
                  <c:v>1.0154396832446295</c:v>
                </c:pt>
                <c:pt idx="8">
                  <c:v>1.007563845286551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B51-4CC7-98F0-047758124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202496"/>
        <c:axId val="768992800"/>
        <c:extLst>
          <c:ext xmlns:c15="http://schemas.microsoft.com/office/drawing/2012/chart" uri="{02D57815-91ED-43cb-92C2-25804820EDAC}">
            <c15:filteredScatterSeries>
              <c15:ser>
                <c:idx val="5"/>
                <c:order val="5"/>
                <c:tx>
                  <c:v>Grade1</c:v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Plots!$A$31:$A$36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9.8512000000000004</c:v>
                      </c:pt>
                      <c:pt idx="1">
                        <c:v>11.082600000000001</c:v>
                      </c:pt>
                      <c:pt idx="2">
                        <c:v>12.314</c:v>
                      </c:pt>
                      <c:pt idx="3">
                        <c:v>13.545400000000001</c:v>
                      </c:pt>
                      <c:pt idx="4">
                        <c:v>14.7768</c:v>
                      </c:pt>
                      <c:pt idx="5">
                        <c:v>16.008200000000002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Plots!$B$31:$B$36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4.7386653794831028</c:v>
                      </c:pt>
                      <c:pt idx="1">
                        <c:v>4.5158537086158992</c:v>
                      </c:pt>
                      <c:pt idx="2">
                        <c:v>4.16748655762993</c:v>
                      </c:pt>
                      <c:pt idx="3">
                        <c:v>3.7175626924882383</c:v>
                      </c:pt>
                      <c:pt idx="4">
                        <c:v>3.2035611688628425</c:v>
                      </c:pt>
                      <c:pt idx="5">
                        <c:v>2.6910821244221044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EB51-4CC7-98F0-04775812417E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v>Grade1</c:v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Plots!$A$31:$A$36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9.8512000000000004</c:v>
                      </c:pt>
                      <c:pt idx="1">
                        <c:v>11.082600000000001</c:v>
                      </c:pt>
                      <c:pt idx="2">
                        <c:v>12.314</c:v>
                      </c:pt>
                      <c:pt idx="3">
                        <c:v>13.545400000000001</c:v>
                      </c:pt>
                      <c:pt idx="4">
                        <c:v>14.7768</c:v>
                      </c:pt>
                      <c:pt idx="5">
                        <c:v>16.008200000000002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Plots!$C$31:$C$36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5.031778701925357</c:v>
                      </c:pt>
                      <c:pt idx="1">
                        <c:v>4.7951848658498735</c:v>
                      </c:pt>
                      <c:pt idx="2">
                        <c:v>4.5098753686813691</c:v>
                      </c:pt>
                      <c:pt idx="3">
                        <c:v>4.1866841118326068</c:v>
                      </c:pt>
                      <c:pt idx="4">
                        <c:v>3.7868138008944054</c:v>
                      </c:pt>
                      <c:pt idx="5">
                        <c:v>3.3288986103032361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EB51-4CC7-98F0-04775812417E}"/>
                  </c:ext>
                </c:extLst>
              </c15:ser>
            </c15:filteredScatterSeries>
          </c:ext>
        </c:extLst>
      </c:scatterChart>
      <c:valAx>
        <c:axId val="93202496"/>
        <c:scaling>
          <c:orientation val="minMax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Flow rate [m3/h]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992800"/>
        <c:crosses val="autoZero"/>
        <c:crossBetween val="midCat"/>
      </c:valAx>
      <c:valAx>
        <c:axId val="768992800"/>
        <c:scaling>
          <c:orientation val="minMax"/>
          <c:max val="1.1000000000000001"/>
          <c:min val="0.70000000000000007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Power consumption, normalized [-]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202496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58CCC-6F56-43DD-8E6C-EA1D04BE9FE9}" type="datetimeFigureOut">
              <a:rPr lang="en-GB" smtClean="0"/>
              <a:t>12/02/2026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EAB28-5B9C-4697-8701-0D3AA7BAFD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490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8A068-4DD0-45F4-94E7-C55B9B1640CE}" type="datetimeFigureOut">
              <a:rPr lang="en-GB" smtClean="0"/>
              <a:t>12/02/2026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3AEDA-FA2C-4C5B-8D07-E10DAED93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8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from </a:t>
            </a:r>
            <a:r>
              <a:rPr lang="da-DK" err="1"/>
              <a:t>hyd</a:t>
            </a:r>
            <a:r>
              <a:rPr lang="da-DK"/>
              <a:t>. </a:t>
            </a:r>
            <a:r>
              <a:rPr lang="da-DK" err="1"/>
              <a:t>development</a:t>
            </a:r>
            <a:r>
              <a:rPr lang="da-DK"/>
              <a:t>, etc. </a:t>
            </a:r>
            <a:r>
              <a:rPr lang="da-DK" err="1"/>
              <a:t>Etc</a:t>
            </a:r>
            <a:r>
              <a:rPr lang="da-DK"/>
              <a:t>, </a:t>
            </a:r>
            <a:r>
              <a:rPr lang="da-DK" err="1"/>
              <a:t>working</a:t>
            </a:r>
            <a:r>
              <a:rPr lang="da-DK"/>
              <a:t> with </a:t>
            </a:r>
            <a:r>
              <a:rPr lang="da-DK" err="1"/>
              <a:t>bla</a:t>
            </a:r>
            <a:r>
              <a:rPr lang="da-DK"/>
              <a:t> </a:t>
            </a:r>
            <a:r>
              <a:rPr lang="da-DK" err="1"/>
              <a:t>bla</a:t>
            </a:r>
            <a:r>
              <a:rPr lang="da-DK"/>
              <a:t> – putting it in </a:t>
            </a:r>
            <a:r>
              <a:rPr lang="da-DK" err="1"/>
              <a:t>context</a:t>
            </a:r>
            <a:endParaRPr lang="da-DK"/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15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99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851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546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673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15C0-87FC-4564-967E-A3D72BD8E6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637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CAF62-E7F3-4597-B796-2DFB69F41D1A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708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17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94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1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err="1"/>
              <a:t>You</a:t>
            </a:r>
            <a:r>
              <a:rPr lang="da-DK"/>
              <a:t> </a:t>
            </a:r>
            <a:r>
              <a:rPr lang="da-DK" err="1"/>
              <a:t>could</a:t>
            </a:r>
            <a:r>
              <a:rPr lang="da-DK"/>
              <a:t> </a:t>
            </a:r>
            <a:r>
              <a:rPr lang="da-DK" err="1"/>
              <a:t>make</a:t>
            </a:r>
            <a:r>
              <a:rPr lang="da-DK"/>
              <a:t> </a:t>
            </a:r>
            <a:r>
              <a:rPr lang="da-DK" err="1"/>
              <a:t>geometric</a:t>
            </a:r>
            <a:r>
              <a:rPr lang="da-DK"/>
              <a:t> variations, but it </a:t>
            </a:r>
            <a:r>
              <a:rPr lang="da-DK" err="1"/>
              <a:t>would</a:t>
            </a:r>
            <a:r>
              <a:rPr lang="da-DK"/>
              <a:t>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err="1"/>
              <a:t>difficult</a:t>
            </a:r>
            <a:r>
              <a:rPr lang="da-DK"/>
              <a:t> to </a:t>
            </a:r>
            <a:r>
              <a:rPr lang="da-DK" err="1"/>
              <a:t>impose</a:t>
            </a:r>
            <a:r>
              <a:rPr lang="da-DK"/>
              <a:t> </a:t>
            </a:r>
            <a:r>
              <a:rPr lang="da-DK" err="1"/>
              <a:t>stochastic</a:t>
            </a:r>
            <a:r>
              <a:rPr lang="da-DK"/>
              <a:t> variations </a:t>
            </a:r>
            <a:r>
              <a:rPr lang="da-DK" err="1"/>
              <a:t>seen</a:t>
            </a:r>
            <a:r>
              <a:rPr lang="da-DK"/>
              <a:t> in </a:t>
            </a:r>
            <a:r>
              <a:rPr lang="da-DK" err="1"/>
              <a:t>productions</a:t>
            </a:r>
            <a:r>
              <a:rPr lang="da-DK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86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771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56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11497B"/>
              </a:gs>
              <a:gs pos="100000">
                <a:srgbClr val="11497B">
                  <a:gamma/>
                  <a:shade val="60392"/>
                  <a:invGamma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3200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21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80F39DDD-78AF-4E08-B335-B51FAF153C67}" type="datetime1">
              <a:rPr lang="da-DK" smtClean="0"/>
              <a:t>12-02-2026</a:t>
            </a:fld>
            <a:endParaRPr lang="en-GB"/>
          </a:p>
        </p:txBody>
      </p:sp>
      <p:sp>
        <p:nvSpPr>
          <p:cNvPr id="2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2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6C78F8AC-F763-4F6C-A879-3106EF5E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14F357F-A711-4DBC-8EBF-290F49D53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3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266D4719-D278-447B-A8EA-D4ECC8D5A591}" type="datetime1">
              <a:rPr lang="da-DK" smtClean="0"/>
              <a:t>12-02-2026</a:t>
            </a:fld>
            <a:endParaRPr lang="en-GB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000" y="658800"/>
            <a:ext cx="11472000" cy="8146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1617284"/>
            <a:ext cx="5648842" cy="4410981"/>
          </a:xfrm>
        </p:spPr>
        <p:txBody>
          <a:bodyPr/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Line 35"/>
          <p:cNvSpPr>
            <a:spLocks noChangeShapeType="1"/>
          </p:cNvSpPr>
          <p:nvPr/>
        </p:nvSpPr>
        <p:spPr bwMode="auto">
          <a:xfrm>
            <a:off x="250825" y="363007"/>
            <a:ext cx="119411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17" name="Pladsholder til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3868"/>
            <a:ext cx="11651999" cy="3132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r">
              <a:buFontTx/>
              <a:buNone/>
              <a:defRPr sz="1200" b="1">
                <a:latin typeface="Calibri" panose="020F0502020204030204" pitchFamily="34" charset="0"/>
              </a:defRPr>
            </a:lvl1pPr>
            <a:lvl2pPr algn="l">
              <a:defRPr sz="1100">
                <a:latin typeface="Grundfos TheSans V2" pitchFamily="34" charset="0"/>
              </a:defRPr>
            </a:lvl2pPr>
            <a:lvl3pPr algn="l">
              <a:defRPr sz="1100">
                <a:latin typeface="Grundfos TheSans V2" pitchFamily="34" charset="0"/>
              </a:defRPr>
            </a:lvl3pPr>
            <a:lvl4pPr algn="l">
              <a:defRPr sz="1100">
                <a:latin typeface="Grundfos TheSans V2" pitchFamily="34" charset="0"/>
              </a:defRPr>
            </a:lvl4pPr>
            <a:lvl5pPr algn="l">
              <a:defRPr sz="1100">
                <a:latin typeface="Grundfos TheSans V2" pitchFamily="34" charset="0"/>
              </a:defRPr>
            </a:lvl5pPr>
          </a:lstStyle>
          <a:p>
            <a:pPr lvl="0"/>
            <a:r>
              <a:rPr lang="da-DK"/>
              <a:t>CLICK TO ADD TITLE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183154" y="1617284"/>
            <a:ext cx="5648846" cy="4410981"/>
          </a:xfrm>
        </p:spPr>
        <p:txBody>
          <a:bodyPr tIns="720000" anchor="ctr" anchorCtr="1">
            <a:noAutofit/>
          </a:bodyPr>
          <a:lstStyle>
            <a:lvl1pPr marL="0" indent="0">
              <a:buNone/>
              <a:defRPr/>
            </a:lvl1pPr>
            <a:lvl2pPr marL="357187" indent="0">
              <a:buNone/>
              <a:defRPr/>
            </a:lvl2pPr>
            <a:lvl3pPr marL="714375" indent="0">
              <a:buNone/>
              <a:defRPr/>
            </a:lvl3pPr>
            <a:lvl4pPr marL="1079500" indent="0">
              <a:buNone/>
              <a:defRPr/>
            </a:lvl4pPr>
            <a:lvl5pPr marL="1436688" indent="0">
              <a:buNone/>
              <a:defRPr/>
            </a:lvl5pPr>
          </a:lstStyle>
          <a:p>
            <a:pPr lvl="0"/>
            <a:r>
              <a:rPr lang="en-US"/>
              <a:t>Click icon to insert element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130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11472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D5F7AD8C-8DC0-4BA1-88FF-88F1E4A5B376}" type="datetime1">
              <a:rPr lang="da-DK" smtClean="0"/>
              <a:t>12-02-2026</a:t>
            </a:fld>
            <a:endParaRPr lang="en-GB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198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5736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338ECD2E-D323-4509-9054-716420AF0628}" type="datetime1">
              <a:rPr lang="da-DK" smtClean="0"/>
              <a:t>12-02-2026</a:t>
            </a:fld>
            <a:endParaRPr lang="en-GB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42163"/>
            <a:ext cx="5736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096985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065F4B9E-CE98-4810-B278-911C80ECBEF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85600" y="1142163"/>
            <a:ext cx="38232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38232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6D5B0129-5700-47CB-BAD5-1F0E96C7C7CC}" type="datetime1">
              <a:rPr lang="da-DK" smtClean="0"/>
              <a:t>12-02-2026</a:t>
            </a:fld>
            <a:endParaRPr lang="en-GB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1F2F93CF-DDE4-4A38-A40B-98A563CFFF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08800" y="1142163"/>
            <a:ext cx="38232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916319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A3BB7605-D68A-4EE9-8C3B-7E9B6690FD9B}" type="datetime1">
              <a:rPr lang="da-DK" smtClean="0"/>
              <a:t>12-02-2026</a:t>
            </a:fld>
            <a:endParaRPr lang="en-GB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E6D7A49-8186-4C57-8AA4-0D868CB176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7E6FA5EA-A9E2-45A9-B4E9-4747F4ACE2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42163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83FF43E-B8F5-4DEC-A9C3-A53E72C136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0" y="3586095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DD724B72-022A-4C4E-80DA-0E3F4463665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6000" y="3586095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4980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5736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E2324E2E-1238-4BD0-92E4-13B39D4E9442}" type="datetime1">
              <a:rPr lang="da-DK" smtClean="0"/>
              <a:t>12-02-2026</a:t>
            </a:fld>
            <a:endParaRPr lang="en-GB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42163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586095"/>
            <a:ext cx="28668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960709" y="3586095"/>
            <a:ext cx="28668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511735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1CDE855-D8B3-4D5D-BB09-E71F1FD17961}" type="datetime1">
              <a:rPr lang="da-DK" smtClean="0"/>
              <a:t>12-02-2026</a:t>
            </a:fld>
            <a:endParaRPr lang="en-GB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8160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1320024"/>
            <a:ext cx="11472000" cy="134270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570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13" name="Title 17"/>
          <p:cNvSpPr>
            <a:spLocks noGrp="1"/>
          </p:cNvSpPr>
          <p:nvPr>
            <p:ph type="title"/>
          </p:nvPr>
        </p:nvSpPr>
        <p:spPr>
          <a:xfrm>
            <a:off x="258000" y="4937760"/>
            <a:ext cx="11934000" cy="1463040"/>
          </a:xfrm>
          <a:solidFill>
            <a:srgbClr val="11497B">
              <a:alpha val="74902"/>
            </a:srgbClr>
          </a:solidFill>
        </p:spPr>
        <p:txBody>
          <a:bodyPr vert="horz" wrap="square" lIns="180000" tIns="162000" rIns="180000" bIns="90000" rtlCol="0" anchor="t" anchorCtr="0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pPr marL="0" lvl="0" indent="-179388">
              <a:lnSpc>
                <a:spcPct val="100000"/>
              </a:lnSpc>
              <a:buFont typeface="Arial" pitchFamily="34" charset="0"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FD6DABB7-FED5-4E5E-A4F8-8CA484079107}" type="datetime1">
              <a:rPr lang="da-DK" smtClean="0"/>
              <a:t>12-02-2026</a:t>
            </a:fld>
            <a:endParaRPr lang="en-GB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35600" y="5580000"/>
            <a:ext cx="8532000" cy="896400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  <a:lvl2pPr marL="360362" indent="0">
              <a:buNone/>
              <a:defRPr>
                <a:solidFill>
                  <a:srgbClr val="FFFFFF"/>
                </a:solidFill>
              </a:defRPr>
            </a:lvl2pPr>
            <a:lvl3pPr marL="720725" indent="0">
              <a:buNone/>
              <a:defRPr>
                <a:solidFill>
                  <a:srgbClr val="FFFFFF"/>
                </a:solidFill>
              </a:defRPr>
            </a:lvl3pPr>
            <a:lvl4pPr marL="1073150" indent="0">
              <a:buNone/>
              <a:defRPr>
                <a:solidFill>
                  <a:srgbClr val="FFFFFF"/>
                </a:solidFill>
              </a:defRPr>
            </a:lvl4pPr>
            <a:lvl5pPr marL="1433512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653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142163"/>
            <a:ext cx="12192000" cy="5715838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20D6BF3A-D381-455A-82ED-0A0AAAE8CFC1}" type="datetime1">
              <a:rPr lang="da-DK" smtClean="0"/>
              <a:t>12-02-2026</a:t>
            </a:fld>
            <a:endParaRPr lang="en-GB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131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11497B"/>
              </a:gs>
              <a:gs pos="100000">
                <a:srgbClr val="11497B">
                  <a:gamma/>
                  <a:shade val="60392"/>
                  <a:invGamma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3200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2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A3B66381-D400-4EA5-9F52-64A600A0700B}" type="datetime1">
              <a:rPr lang="da-DK" smtClean="0"/>
              <a:t>12-02-2026</a:t>
            </a:fld>
            <a:endParaRPr lang="en-GB"/>
          </a:p>
        </p:txBody>
      </p:sp>
      <p:sp>
        <p:nvSpPr>
          <p:cNvPr id="13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2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81549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Content Placeholder 7"/>
          <p:cNvSpPr>
            <a:spLocks noGrp="1"/>
          </p:cNvSpPr>
          <p:nvPr>
            <p:ph sz="quarter" idx="14"/>
          </p:nvPr>
        </p:nvSpPr>
        <p:spPr>
          <a:xfrm>
            <a:off x="360000" y="1316126"/>
            <a:ext cx="11472000" cy="47116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481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2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013C18B2-AD76-4F74-AAC0-58E4F13F660F}" type="datetime1">
              <a:rPr lang="da-DK" smtClean="0"/>
              <a:t>12-02-2026</a:t>
            </a:fld>
            <a:endParaRPr lang="en-GB"/>
          </a:p>
        </p:txBody>
      </p:sp>
      <p:sp>
        <p:nvSpPr>
          <p:cNvPr id="13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0164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8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>
            <a:noAutofit/>
          </a:bodyPr>
          <a:lstStyle>
            <a:lvl1pPr>
              <a:lnSpc>
                <a:spcPts val="3300"/>
              </a:lnSpc>
              <a:defRPr>
                <a:solidFill>
                  <a:srgbClr val="16375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>
            <a:normAutofit/>
          </a:bodyPr>
          <a:lstStyle>
            <a:lvl1pPr>
              <a:defRPr sz="1700">
                <a:solidFill>
                  <a:srgbClr val="163753"/>
                </a:solidFill>
              </a:defRPr>
            </a:lvl1pPr>
            <a:lvl2pPr>
              <a:defRPr sz="1700">
                <a:solidFill>
                  <a:srgbClr val="163753"/>
                </a:solidFill>
              </a:defRPr>
            </a:lvl2pPr>
            <a:lvl3pPr>
              <a:defRPr sz="1700">
                <a:solidFill>
                  <a:srgbClr val="163753"/>
                </a:solidFill>
              </a:defRPr>
            </a:lvl3pPr>
            <a:lvl4pPr>
              <a:defRPr sz="1700">
                <a:solidFill>
                  <a:srgbClr val="163753"/>
                </a:solidFill>
              </a:defRPr>
            </a:lvl4pPr>
            <a:lvl5pPr>
              <a:defRPr sz="1700">
                <a:solidFill>
                  <a:srgbClr val="16375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258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685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D5D0FACE-4C13-4F1F-A328-FA720C9EA9DC}" type="datetime1">
              <a:rPr lang="da-DK" smtClean="0"/>
              <a:t>12-02-2026</a:t>
            </a:fld>
            <a:endParaRPr lang="en-GB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C4100BB3-A99D-460D-ADA8-09E2FCAB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84FB696-1A39-4662-8360-8837C095A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364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5C5BB2A3-7DF3-47A7-AE9A-28D0C8C8F957}" type="datetime1">
              <a:rPr lang="da-DK" smtClean="0"/>
              <a:t>12-02-2026</a:t>
            </a:fld>
            <a:endParaRPr lang="en-GB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8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342761" y="6075991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8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48786F1C-5FE3-408D-83BA-3052E58E049B}" type="datetime1">
              <a:rPr lang="da-DK" smtClean="0"/>
              <a:t>12-02-2026</a:t>
            </a:fld>
            <a:endParaRPr lang="en-GB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176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CA0530BA-21EB-4B5B-8699-A17077474662}" type="datetime1">
              <a:rPr lang="da-DK" smtClean="0"/>
              <a:t>12-02-2026</a:t>
            </a:fld>
            <a:endParaRPr lang="en-GB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B3411CC-BFFE-47CF-AF84-9221FC1C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84831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525A236D-C3AC-435F-AE70-9E9FB14725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12818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360362" indent="0" algn="l">
              <a:buNone/>
              <a:defRPr>
                <a:solidFill>
                  <a:schemeClr val="tx2"/>
                </a:solidFill>
              </a:defRPr>
            </a:lvl2pPr>
            <a:lvl3pPr marL="720725" indent="0" algn="l">
              <a:buNone/>
              <a:defRPr>
                <a:solidFill>
                  <a:schemeClr val="tx2"/>
                </a:solidFill>
              </a:defRPr>
            </a:lvl3pPr>
            <a:lvl4pPr marL="1073150" indent="0" algn="l">
              <a:buNone/>
              <a:defRPr>
                <a:solidFill>
                  <a:schemeClr val="tx2"/>
                </a:solidFill>
              </a:defRPr>
            </a:lvl4pPr>
            <a:lvl5pPr marL="1433512" indent="0" algn="l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289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6000" y="5763600"/>
            <a:ext cx="11826000" cy="8964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r">
              <a:defRPr sz="1867">
                <a:solidFill>
                  <a:srgbClr val="114B7E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4EF105DB-D3BC-4007-9DFE-3967D6A7B54D}" type="datetime1">
              <a:rPr lang="da-DK" smtClean="0"/>
              <a:t>12-02-2026</a:t>
            </a:fld>
            <a:endParaRPr lang="en-GB"/>
          </a:p>
        </p:txBody>
      </p:sp>
      <p:sp>
        <p:nvSpPr>
          <p:cNvPr id="1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8937C460-2215-4AF0-8094-95B580A9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DAD96FB-4DE8-4A34-9F4E-2C5986A8F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03864"/>
            <a:ext cx="11094723" cy="538831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60362" indent="0" algn="l">
              <a:buNone/>
              <a:defRPr>
                <a:solidFill>
                  <a:schemeClr val="tx1"/>
                </a:solidFill>
              </a:defRPr>
            </a:lvl2pPr>
            <a:lvl3pPr marL="720725" indent="0" algn="l">
              <a:buNone/>
              <a:defRPr>
                <a:solidFill>
                  <a:schemeClr val="tx1"/>
                </a:solidFill>
              </a:defRPr>
            </a:lvl3pPr>
            <a:lvl4pPr marL="1073150" indent="0" algn="l">
              <a:buNone/>
              <a:defRPr>
                <a:solidFill>
                  <a:schemeClr val="tx1"/>
                </a:solidFill>
              </a:defRPr>
            </a:lvl4pPr>
            <a:lvl5pPr marL="1433512" indent="0" algn="l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606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9" name="Title 17"/>
          <p:cNvSpPr>
            <a:spLocks noGrp="1"/>
          </p:cNvSpPr>
          <p:nvPr>
            <p:ph type="title"/>
          </p:nvPr>
        </p:nvSpPr>
        <p:spPr>
          <a:xfrm>
            <a:off x="366000" y="4068000"/>
            <a:ext cx="11826000" cy="1730382"/>
          </a:xfrm>
          <a:solidFill>
            <a:srgbClr val="11497B">
              <a:alpha val="74902"/>
            </a:srgbClr>
          </a:solidFill>
        </p:spPr>
        <p:txBody>
          <a:bodyPr vert="horz" wrap="square" lIns="180000" tIns="162000" rIns="180000" bIns="90000" rtlCol="0" anchor="t" anchorCtr="0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pPr marL="0" lvl="0" indent="-179388">
              <a:lnSpc>
                <a:spcPct val="100000"/>
              </a:lnSpc>
              <a:buFont typeface="Arial" pitchFamily="34" charset="0"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6000" y="5763600"/>
            <a:ext cx="11826000" cy="8964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r">
              <a:defRPr sz="1867">
                <a:solidFill>
                  <a:srgbClr val="114B7E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8C28900F-557D-4953-B8E6-0B414EF100A8}" type="datetime1">
              <a:rPr lang="da-DK" smtClean="0"/>
              <a:t>12-02-2026</a:t>
            </a:fld>
            <a:endParaRPr lang="en-GB"/>
          </a:p>
        </p:txBody>
      </p:sp>
      <p:sp>
        <p:nvSpPr>
          <p:cNvPr id="2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0000" y="4708800"/>
            <a:ext cx="11292000" cy="896400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  <a:lvl2pPr marL="360362" indent="0">
              <a:buNone/>
              <a:defRPr>
                <a:solidFill>
                  <a:srgbClr val="FFFFFF"/>
                </a:solidFill>
              </a:defRPr>
            </a:lvl2pPr>
            <a:lvl3pPr marL="720725" indent="0">
              <a:buNone/>
              <a:defRPr>
                <a:solidFill>
                  <a:srgbClr val="FFFFFF"/>
                </a:solidFill>
              </a:defRPr>
            </a:lvl3pPr>
            <a:lvl4pPr marL="1073150" indent="0">
              <a:buNone/>
              <a:defRPr>
                <a:solidFill>
                  <a:srgbClr val="FFFFFF"/>
                </a:solidFill>
              </a:defRPr>
            </a:lvl4pPr>
            <a:lvl5pPr marL="1433512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905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694" y="360001"/>
            <a:ext cx="11231007" cy="553999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11497B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480000" y="1515054"/>
            <a:ext cx="11228699" cy="246221"/>
          </a:xfrm>
          <a:prstGeom prst="rect">
            <a:avLst/>
          </a:prstGeom>
        </p:spPr>
        <p:txBody>
          <a:bodyPr/>
          <a:lstStyle>
            <a:lvl1pPr marL="177796" indent="-177796" algn="l"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39737" indent="-179384" algn="l">
              <a:buFont typeface="Arial" pitchFamily="34" charset="0"/>
              <a:buChar char="•"/>
              <a:defRPr sz="1500">
                <a:solidFill>
                  <a:schemeClr val="tx1"/>
                </a:solidFill>
              </a:defRPr>
            </a:lvl2pPr>
            <a:lvl3pPr marL="900091" indent="-179384" algn="l">
              <a:buFont typeface="Arial" pitchFamily="34" charset="0"/>
              <a:buChar char="•"/>
              <a:defRPr sz="1500">
                <a:solidFill>
                  <a:schemeClr val="tx1"/>
                </a:solidFill>
              </a:defRPr>
            </a:lvl3pPr>
            <a:lvl4pPr marL="1252507" indent="-179384" algn="l">
              <a:buFont typeface="Arial" pitchFamily="34" charset="0"/>
              <a:buChar char="•"/>
              <a:defRPr sz="1500">
                <a:solidFill>
                  <a:schemeClr val="tx1"/>
                </a:solidFill>
              </a:defRPr>
            </a:lvl4pPr>
            <a:lvl5pPr marL="1612860" indent="-179384" algn="l">
              <a:buFont typeface="Arial" pitchFamily="34" charset="0"/>
              <a:buChar char="•"/>
              <a:defRPr>
                <a:solidFill>
                  <a:srgbClr val="000000"/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7C603E2-483E-4FE2-B5FB-8B8D37CD9248}" type="datetime1">
              <a:rPr lang="da-DK" smtClean="0"/>
              <a:t>12-02-2026</a:t>
            </a:fld>
            <a:endParaRPr lang="da-DK"/>
          </a:p>
        </p:txBody>
      </p:sp>
      <p:sp>
        <p:nvSpPr>
          <p:cNvPr id="5" name="Pladsholder til dias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89353909-EFA1-4DB4-BA17-D8B6C9E22676}" type="slidenum">
              <a:rPr lang="da-DK"/>
              <a:pPr>
                <a:defRPr/>
              </a:pPr>
              <a:t>‹#›</a:t>
            </a:fld>
            <a:endParaRPr lang="da-DK"/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2"/>
          </p:nvPr>
        </p:nvSpPr>
        <p:spPr>
          <a:xfrm>
            <a:off x="1689102" y="6153150"/>
            <a:ext cx="9359900" cy="260351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145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1CB3955F-C6C8-4F56-B837-3433938879A4}" type="datetime1">
              <a:rPr lang="da-DK" smtClean="0"/>
              <a:t>12-02-2026</a:t>
            </a:fld>
            <a:endParaRPr lang="en-GB"/>
          </a:p>
        </p:txBody>
      </p:sp>
      <p:sp>
        <p:nvSpPr>
          <p:cNvPr id="14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60000" y="1620000"/>
            <a:ext cx="11472000" cy="81468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2578484"/>
            <a:ext cx="11472000" cy="3449781"/>
          </a:xfrm>
        </p:spPr>
        <p:txBody>
          <a:bodyPr/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9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4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EF287640-DB93-4443-AEFB-35921D323A1A}" type="datetime1">
              <a:rPr lang="da-DK" smtClean="0"/>
              <a:t>12-02-2026</a:t>
            </a:fld>
            <a:endParaRPr lang="en-GB"/>
          </a:p>
        </p:txBody>
      </p:sp>
      <p:sp>
        <p:nvSpPr>
          <p:cNvPr id="15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Content Placeholder 7"/>
          <p:cNvSpPr>
            <a:spLocks noGrp="1"/>
          </p:cNvSpPr>
          <p:nvPr>
            <p:ph sz="quarter" idx="15"/>
          </p:nvPr>
        </p:nvSpPr>
        <p:spPr>
          <a:xfrm>
            <a:off x="6186600" y="1320025"/>
            <a:ext cx="5645400" cy="4707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/>
          </p:nvPr>
        </p:nvSpPr>
        <p:spPr>
          <a:xfrm>
            <a:off x="360000" y="1320023"/>
            <a:ext cx="5645400" cy="4707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6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327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7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A93F28CC-BFC3-4A6E-AE6E-F3C16B8F78B3}" type="datetime1">
              <a:rPr lang="da-DK" smtClean="0"/>
              <a:t>12-02-2026</a:t>
            </a:fld>
            <a:endParaRPr lang="en-GB"/>
          </a:p>
        </p:txBody>
      </p:sp>
      <p:sp>
        <p:nvSpPr>
          <p:cNvPr id="1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22" name="Content Placeholder 7"/>
          <p:cNvSpPr>
            <a:spLocks noGrp="1"/>
          </p:cNvSpPr>
          <p:nvPr>
            <p:ph sz="quarter" idx="15"/>
          </p:nvPr>
        </p:nvSpPr>
        <p:spPr>
          <a:xfrm>
            <a:off x="6186600" y="2044646"/>
            <a:ext cx="5645400" cy="3983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/>
          </p:nvPr>
        </p:nvSpPr>
        <p:spPr>
          <a:xfrm>
            <a:off x="359999" y="2044646"/>
            <a:ext cx="5650199" cy="3983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60000" y="1324647"/>
            <a:ext cx="5650197" cy="720000"/>
          </a:xfrm>
        </p:spPr>
        <p:txBody>
          <a:bodyPr bIns="144000" anchor="b" anchorCtr="0"/>
          <a:lstStyle>
            <a:lvl1pPr marL="0" indent="0">
              <a:buFontTx/>
              <a:buNone/>
              <a:defRPr b="1"/>
            </a:lvl1pPr>
            <a:lvl2pPr marL="360362" indent="0">
              <a:buFontTx/>
              <a:buNone/>
              <a:defRPr/>
            </a:lvl2pPr>
            <a:lvl3pPr marL="720725" indent="0">
              <a:buFontTx/>
              <a:buNone/>
              <a:defRPr/>
            </a:lvl3pPr>
            <a:lvl4pPr marL="1073150" indent="0">
              <a:buFontTx/>
              <a:buNone/>
              <a:defRPr/>
            </a:lvl4pPr>
            <a:lvl5pPr marL="14335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86600" y="1324647"/>
            <a:ext cx="5645400" cy="720000"/>
          </a:xfrm>
        </p:spPr>
        <p:txBody>
          <a:bodyPr bIns="144000" anchor="b" anchorCtr="0"/>
          <a:lstStyle>
            <a:lvl1pPr marL="0" indent="0">
              <a:buFontTx/>
              <a:buNone/>
              <a:defRPr b="1"/>
            </a:lvl1pPr>
            <a:lvl2pPr marL="360362" indent="0">
              <a:buFontTx/>
              <a:buNone/>
              <a:defRPr/>
            </a:lvl2pPr>
            <a:lvl3pPr marL="720725" indent="0">
              <a:buFontTx/>
              <a:buNone/>
              <a:defRPr/>
            </a:lvl3pPr>
            <a:lvl4pPr marL="1073150" indent="0">
              <a:buFontTx/>
              <a:buNone/>
              <a:defRPr/>
            </a:lvl4pPr>
            <a:lvl5pPr marL="14335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10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7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85D17FAD-A16F-432D-8CFE-A22A544039B8}" type="datetime1">
              <a:rPr lang="da-DK" smtClean="0"/>
              <a:t>12-02-2026</a:t>
            </a:fld>
            <a:endParaRPr lang="en-GB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88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7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1F9BC237-F3A1-4A6B-A3F7-6784B89E1706}" type="datetime1">
              <a:rPr lang="da-DK" smtClean="0"/>
              <a:t>12-02-2026</a:t>
            </a:fld>
            <a:endParaRPr lang="en-GB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72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9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E5382A8-A9F6-4F62-8087-CF1CA9F9C53E}" type="datetime1">
              <a:rPr lang="da-DK" smtClean="0"/>
              <a:t>12-02-2026</a:t>
            </a:fld>
            <a:endParaRPr lang="en-GB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3326400" cy="654998"/>
          </a:xfrm>
        </p:spPr>
        <p:txBody>
          <a:bodyPr bIns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5"/>
          </p:nvPr>
        </p:nvSpPr>
        <p:spPr>
          <a:xfrm>
            <a:off x="3862800" y="360202"/>
            <a:ext cx="7969200" cy="5667536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1015200"/>
            <a:ext cx="3326400" cy="501306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75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9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43594DA1-A656-409F-A3BF-0D0FB01F99CE}" type="datetime1">
              <a:rPr lang="da-DK" smtClean="0"/>
              <a:t>12-02-2026</a:t>
            </a:fld>
            <a:endParaRPr lang="en-GB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8154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9999" y="1320024"/>
            <a:ext cx="5648843" cy="4708242"/>
          </a:xfrm>
        </p:spPr>
        <p:txBody>
          <a:bodyPr/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83154" y="1320024"/>
            <a:ext cx="5648845" cy="4708242"/>
          </a:xfrm>
        </p:spPr>
        <p:txBody>
          <a:bodyPr tIns="720000" anchor="ctr" anchorCtr="1">
            <a:noAutofit/>
          </a:bodyPr>
          <a:lstStyle>
            <a:lvl1pPr marL="0" indent="0">
              <a:buNone/>
              <a:defRPr/>
            </a:lvl1pPr>
            <a:lvl2pPr marL="357187" indent="0">
              <a:buNone/>
              <a:defRPr/>
            </a:lvl2pPr>
            <a:lvl3pPr marL="714375" indent="0">
              <a:buNone/>
              <a:defRPr/>
            </a:lvl3pPr>
            <a:lvl4pPr marL="1079500" indent="0">
              <a:buNone/>
              <a:defRPr/>
            </a:lvl4pPr>
            <a:lvl5pPr marL="1436688" indent="0">
              <a:buNone/>
              <a:defRPr/>
            </a:lvl5pPr>
          </a:lstStyle>
          <a:p>
            <a:pPr lvl="0"/>
            <a:r>
              <a:rPr lang="en-US"/>
              <a:t>Click icon to insert element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349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8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60000" y="1318684"/>
            <a:ext cx="11472000" cy="47077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A78FA4B2-3B3A-46E9-A199-E226ED5E1ECB}" type="datetime1">
              <a:rPr lang="da-DK" smtClean="0"/>
              <a:t>12-02-2026</a:t>
            </a:fld>
            <a:endParaRPr lang="en-GB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7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35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90" r:id="rId22"/>
    <p:sldLayoutId id="2147483787" r:id="rId23"/>
    <p:sldLayoutId id="2147483788" r:id="rId24"/>
    <p:sldLayoutId id="2147483789" r:id="rId25"/>
    <p:sldLayoutId id="2147483791" r:id="rId26"/>
  </p:sldLayoutIdLst>
  <p:hf hdr="0" ftr="0" dt="0"/>
  <p:txStyles>
    <p:titleStyle>
      <a:lvl1pPr algn="l" defTabSz="1219170" rtl="0" eaLnBrk="1" latinLnBrk="0" hangingPunct="1">
        <a:lnSpc>
          <a:spcPts val="3300"/>
        </a:lnSpc>
        <a:spcBef>
          <a:spcPct val="0"/>
        </a:spcBef>
        <a:buNone/>
        <a:defRPr sz="3200" b="1" kern="1200">
          <a:solidFill>
            <a:srgbClr val="11497B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8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1pPr>
      <a:lvl2pPr marL="54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2pPr>
      <a:lvl3pPr marL="90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3pPr>
      <a:lvl4pPr marL="126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4pPr>
      <a:lvl5pPr marL="162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chart" Target="../charts/chart3.xml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jpeg"/><Relationship Id="rId26" Type="http://schemas.openxmlformats.org/officeDocument/2006/relationships/image" Target="../media/image34.jpeg"/><Relationship Id="rId3" Type="http://schemas.openxmlformats.org/officeDocument/2006/relationships/image" Target="../media/image11.jpeg"/><Relationship Id="rId21" Type="http://schemas.openxmlformats.org/officeDocument/2006/relationships/image" Target="../media/image29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jpe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jpeg"/><Relationship Id="rId20" Type="http://schemas.openxmlformats.org/officeDocument/2006/relationships/image" Target="../media/image2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24" Type="http://schemas.openxmlformats.org/officeDocument/2006/relationships/image" Target="../media/image32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Relationship Id="rId22" Type="http://schemas.openxmlformats.org/officeDocument/2006/relationships/image" Target="../media/image30.jpeg"/><Relationship Id="rId27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Undertitel 5">
            <a:extLst>
              <a:ext uri="{FF2B5EF4-FFF2-40B4-BE49-F238E27FC236}">
                <a16:creationId xmlns:a16="http://schemas.microsoft.com/office/drawing/2014/main" id="{F7C83F35-C12A-417B-9610-989823489450}"/>
              </a:ext>
            </a:extLst>
          </p:cNvPr>
          <p:cNvSpPr txBox="1">
            <a:spLocks/>
          </p:cNvSpPr>
          <p:nvPr/>
        </p:nvSpPr>
        <p:spPr>
          <a:xfrm>
            <a:off x="4060136" y="3737660"/>
            <a:ext cx="4071727" cy="1087973"/>
          </a:xfrm>
          <a:prstGeom prst="rect">
            <a:avLst/>
          </a:prstGeom>
        </p:spPr>
        <p:txBody>
          <a:bodyPr/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cs typeface="Grundfos TheSans"/>
              </a:rPr>
              <a:t>Michel Noaparast, Development Engineer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cs typeface="Grundfos TheSans"/>
              </a:rPr>
              <a:t>Tobias Randers Olesen, Senior Development Engineer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cs typeface="Grundfos TheSans"/>
              </a:rPr>
              <a:t>Dr. Nicholas Pedersen, Senior Manager</a:t>
            </a:r>
          </a:p>
        </p:txBody>
      </p:sp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2868843" y="2356881"/>
            <a:ext cx="645431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Performance-based Tolerance Specification for a</a:t>
            </a:r>
            <a:endParaRPr lang="en-US" sz="3200"/>
          </a:p>
        </p:txBody>
      </p:sp>
      <p:sp>
        <p:nvSpPr>
          <p:cNvPr id="41" name="Titel 4">
            <a:extLst>
              <a:ext uri="{FF2B5EF4-FFF2-40B4-BE49-F238E27FC236}">
                <a16:creationId xmlns:a16="http://schemas.microsoft.com/office/drawing/2014/main" id="{E98ED25A-AA65-4E67-B591-208D9502D2F1}"/>
              </a:ext>
            </a:extLst>
          </p:cNvPr>
          <p:cNvSpPr txBox="1">
            <a:spLocks/>
          </p:cNvSpPr>
          <p:nvPr/>
        </p:nvSpPr>
        <p:spPr>
          <a:xfrm>
            <a:off x="4506225" y="4630993"/>
            <a:ext cx="3167816" cy="1261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da-DK" sz="1000" b="0">
                <a:latin typeface="Calibri" panose="020F0502020204030204" pitchFamily="34" charset="0"/>
                <a:cs typeface="Grundfos TheSans"/>
              </a:rPr>
              <a:t>GRUNDFOS </a:t>
            </a:r>
            <a:r>
              <a:rPr lang="da-DK" sz="1000">
                <a:latin typeface="Calibri" panose="020F0502020204030204" pitchFamily="34" charset="0"/>
                <a:cs typeface="Grundfos TheSans"/>
              </a:rPr>
              <a:t>PRODUCTS AND OFFERINGS</a:t>
            </a:r>
          </a:p>
        </p:txBody>
      </p:sp>
      <p:sp>
        <p:nvSpPr>
          <p:cNvPr id="46" name="Titel 4">
            <a:extLst>
              <a:ext uri="{FF2B5EF4-FFF2-40B4-BE49-F238E27FC236}">
                <a16:creationId xmlns:a16="http://schemas.microsoft.com/office/drawing/2014/main" id="{FB5750B1-1102-471A-8B7A-375241329C63}"/>
              </a:ext>
            </a:extLst>
          </p:cNvPr>
          <p:cNvSpPr txBox="1">
            <a:spLocks/>
          </p:cNvSpPr>
          <p:nvPr/>
        </p:nvSpPr>
        <p:spPr>
          <a:xfrm>
            <a:off x="2868843" y="2709961"/>
            <a:ext cx="6454313" cy="57291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4400"/>
              <a:t>Centrifugal Pump Impeller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0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22" name="Titel 4">
            <a:extLst>
              <a:ext uri="{FF2B5EF4-FFF2-40B4-BE49-F238E27FC236}">
                <a16:creationId xmlns:a16="http://schemas.microsoft.com/office/drawing/2014/main" id="{0DE52E04-B63B-4B50-AD8D-EDFEF20DD1E9}"/>
              </a:ext>
            </a:extLst>
          </p:cNvPr>
          <p:cNvSpPr txBox="1">
            <a:spLocks/>
          </p:cNvSpPr>
          <p:nvPr/>
        </p:nvSpPr>
        <p:spPr>
          <a:xfrm>
            <a:off x="295275" y="1258329"/>
            <a:ext cx="167640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>
                <a:solidFill>
                  <a:schemeClr val="bg1">
                    <a:alpha val="50000"/>
                  </a:schemeClr>
                </a:solidFill>
              </a:rPr>
              <a:t>Hypothesis</a:t>
            </a:r>
            <a:endParaRPr lang="en-US" sz="320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3" name="Titel 4">
            <a:extLst>
              <a:ext uri="{FF2B5EF4-FFF2-40B4-BE49-F238E27FC236}">
                <a16:creationId xmlns:a16="http://schemas.microsoft.com/office/drawing/2014/main" id="{C2E0FA55-2A4C-4E7B-A2FB-22788A871422}"/>
              </a:ext>
            </a:extLst>
          </p:cNvPr>
          <p:cNvSpPr txBox="1">
            <a:spLocks/>
          </p:cNvSpPr>
          <p:nvPr/>
        </p:nvSpPr>
        <p:spPr>
          <a:xfrm>
            <a:off x="2047875" y="1258328"/>
            <a:ext cx="6696077" cy="6079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Can be done by replacing traditional tolerances with tolerance zones based on sensitivity studies.</a:t>
            </a:r>
            <a:endParaRPr lang="en-US" sz="320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C8CEAAC-37BD-4F79-BA14-45BD3DE9BB9A}"/>
              </a:ext>
            </a:extLst>
          </p:cNvPr>
          <p:cNvSpPr/>
          <p:nvPr/>
        </p:nvSpPr>
        <p:spPr>
          <a:xfrm>
            <a:off x="5878562" y="3956044"/>
            <a:ext cx="866774" cy="625308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DF52CE0A-95C1-4820-8105-3D12C9E70EE2}"/>
              </a:ext>
            </a:extLst>
          </p:cNvPr>
          <p:cNvSpPr txBox="1">
            <a:spLocks/>
          </p:cNvSpPr>
          <p:nvPr/>
        </p:nvSpPr>
        <p:spPr>
          <a:xfrm rot="21185404">
            <a:off x="2549502" y="3706626"/>
            <a:ext cx="1999694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/>
              <a:t>Same tolerances</a:t>
            </a:r>
            <a:endParaRPr lang="en-US" sz="240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8600BF29-18E5-4600-9136-A1EA2D194C4B}"/>
              </a:ext>
            </a:extLst>
          </p:cNvPr>
          <p:cNvSpPr txBox="1">
            <a:spLocks/>
          </p:cNvSpPr>
          <p:nvPr/>
        </p:nvSpPr>
        <p:spPr>
          <a:xfrm rot="21165543">
            <a:off x="8172452" y="3779416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/>
              <a:t>Loose</a:t>
            </a:r>
            <a:endParaRPr lang="en-US" sz="240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84B381E-7805-4943-A995-165FDF1C08E4}"/>
              </a:ext>
            </a:extLst>
          </p:cNvPr>
          <p:cNvSpPr txBox="1">
            <a:spLocks/>
          </p:cNvSpPr>
          <p:nvPr/>
        </p:nvSpPr>
        <p:spPr>
          <a:xfrm rot="21434209">
            <a:off x="9817772" y="3653358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/>
              <a:t>Strict</a:t>
            </a:r>
            <a:endParaRPr lang="en-US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732DC-7D3C-4DD7-8436-5A860F695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325AB-BC29-4538-9CEE-1E4F3904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678" y="4162091"/>
            <a:ext cx="3582989" cy="1667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967C6E-69D4-4C55-85FC-E1A0ACFD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31" y="3741654"/>
            <a:ext cx="3582989" cy="16677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5B63420-D86B-4FBA-8C63-8EB1D81A99ED}"/>
              </a:ext>
            </a:extLst>
          </p:cNvPr>
          <p:cNvSpPr/>
          <p:nvPr/>
        </p:nvSpPr>
        <p:spPr>
          <a:xfrm rot="19395631">
            <a:off x="9335914" y="4013397"/>
            <a:ext cx="720020" cy="999318"/>
          </a:xfrm>
          <a:custGeom>
            <a:avLst/>
            <a:gdLst>
              <a:gd name="connsiteX0" fmla="*/ 0 w 679508"/>
              <a:gd name="connsiteY0" fmla="*/ 0 h 897622"/>
              <a:gd name="connsiteX1" fmla="*/ 109057 w 679508"/>
              <a:gd name="connsiteY1" fmla="*/ 343949 h 897622"/>
              <a:gd name="connsiteX2" fmla="*/ 444617 w 679508"/>
              <a:gd name="connsiteY2" fmla="*/ 721453 h 897622"/>
              <a:gd name="connsiteX3" fmla="*/ 679508 w 679508"/>
              <a:gd name="connsiteY3" fmla="*/ 897622 h 89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508" h="897622">
                <a:moveTo>
                  <a:pt x="0" y="0"/>
                </a:moveTo>
                <a:cubicBezTo>
                  <a:pt x="17477" y="111853"/>
                  <a:pt x="34954" y="223707"/>
                  <a:pt x="109057" y="343949"/>
                </a:cubicBezTo>
                <a:cubicBezTo>
                  <a:pt x="183160" y="464191"/>
                  <a:pt x="349542" y="629174"/>
                  <a:pt x="444617" y="721453"/>
                </a:cubicBezTo>
                <a:cubicBezTo>
                  <a:pt x="539692" y="813732"/>
                  <a:pt x="609600" y="855677"/>
                  <a:pt x="679508" y="897622"/>
                </a:cubicBezTo>
              </a:path>
            </a:pathLst>
          </a:custGeom>
          <a:noFill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902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/>
      <p:bldP spid="12" grpId="0"/>
      <p:bldP spid="13" grpId="0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989843" y="2208042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>
                <a:solidFill>
                  <a:schemeClr val="bg1">
                    <a:alpha val="44000"/>
                  </a:schemeClr>
                </a:solidFill>
              </a:rPr>
              <a:t>Solution</a:t>
            </a:r>
            <a:endParaRPr lang="en-US" sz="320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828418" y="2208041"/>
            <a:ext cx="706755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Robustness evaluation</a:t>
            </a:r>
            <a:endParaRPr lang="en-US" sz="32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D2F594-FEB2-43A6-9FD9-E3BAFF345896}"/>
              </a:ext>
            </a:extLst>
          </p:cNvPr>
          <p:cNvSpPr/>
          <p:nvPr/>
        </p:nvSpPr>
        <p:spPr>
          <a:xfrm>
            <a:off x="2355898" y="3189570"/>
            <a:ext cx="1913394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err="1"/>
              <a:t>Create</a:t>
            </a:r>
            <a:r>
              <a:rPr lang="da-DK"/>
              <a:t> </a:t>
            </a:r>
            <a:r>
              <a:rPr lang="da-DK" sz="2000" err="1"/>
              <a:t>mesh</a:t>
            </a:r>
            <a:endParaRPr lang="da-DK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5EDBF5-9B8B-439C-AF55-EE2D9652A76A}"/>
              </a:ext>
            </a:extLst>
          </p:cNvPr>
          <p:cNvSpPr/>
          <p:nvPr/>
        </p:nvSpPr>
        <p:spPr>
          <a:xfrm>
            <a:off x="4928470" y="3189570"/>
            <a:ext cx="1913394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err="1"/>
              <a:t>Perturb</a:t>
            </a:r>
            <a:r>
              <a:rPr lang="da-DK" sz="2000"/>
              <a:t>/Deform </a:t>
            </a:r>
            <a:r>
              <a:rPr lang="da-DK" sz="2000" err="1"/>
              <a:t>geometry</a:t>
            </a:r>
            <a:endParaRPr lang="da-DK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4A38CF-E129-48DE-857B-F4B5790CF1E2}"/>
              </a:ext>
            </a:extLst>
          </p:cNvPr>
          <p:cNvSpPr/>
          <p:nvPr/>
        </p:nvSpPr>
        <p:spPr>
          <a:xfrm>
            <a:off x="7501042" y="3189570"/>
            <a:ext cx="1913394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/>
              <a:t>Perform CFD</a:t>
            </a:r>
            <a:endParaRPr lang="da-DK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7F2661B-23C5-4A7D-8B58-448640488F36}"/>
              </a:ext>
            </a:extLst>
          </p:cNvPr>
          <p:cNvSpPr/>
          <p:nvPr/>
        </p:nvSpPr>
        <p:spPr>
          <a:xfrm>
            <a:off x="6182826" y="4862860"/>
            <a:ext cx="1913394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/>
              <a:t>OptiSLang/</a:t>
            </a:r>
            <a:r>
              <a:rPr lang="da-DK" sz="2000" err="1"/>
              <a:t>DoE</a:t>
            </a:r>
            <a:endParaRPr lang="da-DK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DF3FB7-99EC-4EAE-A1FC-233605594586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>
            <a:off x="4269292" y="3763504"/>
            <a:ext cx="659178" cy="0"/>
          </a:xfrm>
          <a:prstGeom prst="straightConnector1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1A72DE-3FCB-4C95-9F0B-3A871080F5B5}"/>
              </a:ext>
            </a:extLst>
          </p:cNvPr>
          <p:cNvCxnSpPr/>
          <p:nvPr/>
        </p:nvCxnSpPr>
        <p:spPr>
          <a:xfrm>
            <a:off x="6735289" y="3763504"/>
            <a:ext cx="765753" cy="0"/>
          </a:xfrm>
          <a:prstGeom prst="straightConnector1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73A28E8-944F-4024-A45D-DFD9E77C74D2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7727302" y="4706357"/>
            <a:ext cx="1099356" cy="361519"/>
          </a:xfrm>
          <a:prstGeom prst="bentConnector2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E2F9278-4A4D-416E-B4DC-B44B67C39A42}"/>
              </a:ext>
            </a:extLst>
          </p:cNvPr>
          <p:cNvCxnSpPr>
            <a:cxnSpLocks/>
            <a:stCxn id="17" idx="1"/>
            <a:endCxn id="15" idx="2"/>
          </p:cNvCxnSpPr>
          <p:nvPr/>
        </p:nvCxnSpPr>
        <p:spPr>
          <a:xfrm rot="10800000">
            <a:off x="5885168" y="4337438"/>
            <a:ext cx="297659" cy="1099356"/>
          </a:xfrm>
          <a:prstGeom prst="bentConnector2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E7651-EDA6-4D90-B6DF-758ED780C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84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57927-3831-414F-BE55-77035236CD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43" y="122033"/>
            <a:ext cx="9197514" cy="6024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>
                <a:solidFill>
                  <a:schemeClr val="bg1">
                    <a:lumMod val="65000"/>
                  </a:schemeClr>
                </a:solidFill>
              </a:rPr>
            </a:br>
            <a:r>
              <a:rPr lang="da-DK"/>
              <a:t>Fluid domain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52FAF-A23C-4861-B028-DFEC36C47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>
                <a:solidFill>
                  <a:schemeClr val="bg1">
                    <a:lumMod val="65000"/>
                  </a:schemeClr>
                </a:solidFill>
              </a:rPr>
            </a:br>
            <a:r>
              <a:rPr lang="da-DK" err="1"/>
              <a:t>Mesh</a:t>
            </a:r>
            <a:r>
              <a:rPr lang="da-DK"/>
              <a:t>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922C-D6BA-4F09-A5CF-55E57D9844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3990921" cy="4711002"/>
          </a:xfrm>
        </p:spPr>
        <p:txBody>
          <a:bodyPr/>
          <a:lstStyle/>
          <a:p>
            <a:r>
              <a:rPr lang="da-DK" err="1"/>
              <a:t>Structured</a:t>
            </a:r>
            <a:r>
              <a:rPr lang="da-DK"/>
              <a:t> </a:t>
            </a:r>
            <a:r>
              <a:rPr lang="da-DK" err="1"/>
              <a:t>hexahedral</a:t>
            </a:r>
            <a:r>
              <a:rPr lang="da-DK"/>
              <a:t> </a:t>
            </a:r>
            <a:r>
              <a:rPr lang="da-DK" err="1"/>
              <a:t>meshes</a:t>
            </a:r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B05DB-4F03-4415-8461-B6FD6D895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7954">
            <a:off x="475280" y="1594708"/>
            <a:ext cx="10989585" cy="49399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3273E-64AB-482D-8E4F-E2564223B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13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0BDD33-9A75-4246-AA60-8ADDE9B3E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27706"/>
              </p:ext>
            </p:extLst>
          </p:nvPr>
        </p:nvGraphicFramePr>
        <p:xfrm>
          <a:off x="5461159" y="1044520"/>
          <a:ext cx="4839403" cy="544432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1173371">
                  <a:extLst>
                    <a:ext uri="{9D8B030D-6E8A-4147-A177-3AD203B41FA5}">
                      <a16:colId xmlns:a16="http://schemas.microsoft.com/office/drawing/2014/main" val="4190294373"/>
                    </a:ext>
                  </a:extLst>
                </a:gridCol>
                <a:gridCol w="1743124">
                  <a:extLst>
                    <a:ext uri="{9D8B030D-6E8A-4147-A177-3AD203B41FA5}">
                      <a16:colId xmlns:a16="http://schemas.microsoft.com/office/drawing/2014/main" val="1234849192"/>
                    </a:ext>
                  </a:extLst>
                </a:gridCol>
                <a:gridCol w="1922908">
                  <a:extLst>
                    <a:ext uri="{9D8B030D-6E8A-4147-A177-3AD203B41FA5}">
                      <a16:colId xmlns:a16="http://schemas.microsoft.com/office/drawing/2014/main" val="1768942350"/>
                    </a:ext>
                  </a:extLst>
                </a:gridCol>
              </a:tblGrid>
              <a:tr h="272216">
                <a:tc>
                  <a:txBody>
                    <a:bodyPr/>
                    <a:lstStyle/>
                    <a:p>
                      <a:endParaRPr lang="da-DK" sz="1400"/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Cell </a:t>
                      </a:r>
                      <a:r>
                        <a:rPr lang="da-DK" sz="1400" err="1"/>
                        <a:t>count</a:t>
                      </a:r>
                      <a:endParaRPr lang="da-DK" sz="1400"/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/>
                        <a:t>Min. </a:t>
                      </a:r>
                      <a:r>
                        <a:rPr lang="da-DK" sz="1400" err="1"/>
                        <a:t>orthogonal</a:t>
                      </a:r>
                      <a:r>
                        <a:rPr lang="da-DK" sz="1400"/>
                        <a:t> angle</a:t>
                      </a:r>
                    </a:p>
                  </a:txBody>
                  <a:tcPr marL="54443" marR="54443" marT="27222" marB="27222" anchor="ctr"/>
                </a:tc>
                <a:extLst>
                  <a:ext uri="{0D108BD9-81ED-4DB2-BD59-A6C34878D82A}">
                    <a16:rowId xmlns:a16="http://schemas.microsoft.com/office/drawing/2014/main" val="2452638034"/>
                  </a:ext>
                </a:extLst>
              </a:tr>
              <a:tr h="272216">
                <a:tc>
                  <a:txBody>
                    <a:bodyPr/>
                    <a:lstStyle/>
                    <a:p>
                      <a:r>
                        <a:rPr lang="da-DK" sz="1400"/>
                        <a:t>Full domain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585,330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24.7</a:t>
                      </a:r>
                    </a:p>
                  </a:txBody>
                  <a:tcPr marL="54443" marR="54443" marT="27222" marB="27222" anchor="ctr"/>
                </a:tc>
                <a:extLst>
                  <a:ext uri="{0D108BD9-81ED-4DB2-BD59-A6C34878D82A}">
                    <a16:rowId xmlns:a16="http://schemas.microsoft.com/office/drawing/2014/main" val="373705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93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>
                <a:solidFill>
                  <a:schemeClr val="bg1">
                    <a:lumMod val="65000"/>
                  </a:schemeClr>
                </a:solidFill>
              </a:rPr>
            </a:br>
            <a:r>
              <a:rPr lang="da-DK"/>
              <a:t>CFD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922C-D6BA-4F09-A5CF-55E57D9844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/>
          <a:lstStyle/>
          <a:p>
            <a:r>
              <a:rPr lang="en-US"/>
              <a:t>Convergence good, averaged 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1B71D-EBA1-4B86-AF76-CA9733F81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14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CA192A-5C1E-44AC-8D52-AF7DE4D32171}"/>
              </a:ext>
            </a:extLst>
          </p:cNvPr>
          <p:cNvGrpSpPr/>
          <p:nvPr/>
        </p:nvGrpSpPr>
        <p:grpSpPr>
          <a:xfrm>
            <a:off x="762060" y="2218069"/>
            <a:ext cx="7687872" cy="3653831"/>
            <a:chOff x="762060" y="2218069"/>
            <a:chExt cx="7687872" cy="365383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B0E410-0967-4255-88AB-D7B4A28F2407}"/>
                </a:ext>
              </a:extLst>
            </p:cNvPr>
            <p:cNvGrpSpPr/>
            <p:nvPr/>
          </p:nvGrpSpPr>
          <p:grpSpPr>
            <a:xfrm>
              <a:off x="762060" y="2218069"/>
              <a:ext cx="6402533" cy="3653831"/>
              <a:chOff x="762060" y="2218069"/>
              <a:chExt cx="6402533" cy="365383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2F5EB46-16A4-42EB-B1CD-6A96ED5DD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60" y="2218069"/>
                <a:ext cx="6402533" cy="3653831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2484C7F-4A8B-4AB3-9495-162FF2015EAB}"/>
                  </a:ext>
                </a:extLst>
              </p:cNvPr>
              <p:cNvCxnSpPr/>
              <p:nvPr/>
            </p:nvCxnSpPr>
            <p:spPr>
              <a:xfrm>
                <a:off x="5868140" y="3143213"/>
                <a:ext cx="1100831" cy="0"/>
              </a:xfrm>
              <a:prstGeom prst="straightConnector1">
                <a:avLst/>
              </a:prstGeom>
              <a:ln w="19050">
                <a:solidFill>
                  <a:srgbClr val="585858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2B3841C-04BD-4A2D-B977-A672627A8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4144" y="2886105"/>
                <a:ext cx="1208824" cy="30121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18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54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0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26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62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>
                    <a:solidFill>
                      <a:srgbClr val="585858"/>
                    </a:solidFill>
                  </a:rPr>
                  <a:t>Averaged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CC0880-CF34-4E24-91F3-3D2E41B490A3}"/>
                </a:ext>
              </a:extLst>
            </p:cNvPr>
            <p:cNvCxnSpPr/>
            <p:nvPr/>
          </p:nvCxnSpPr>
          <p:spPr>
            <a:xfrm>
              <a:off x="935915" y="2528047"/>
              <a:ext cx="0" cy="61516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0E2FA8-C1AB-4F4F-AE8F-D75018589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937" t="46772" r="6207" b="25135"/>
            <a:stretch/>
          </p:blipFill>
          <p:spPr>
            <a:xfrm>
              <a:off x="6864218" y="3855356"/>
              <a:ext cx="317500" cy="9271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B6283A-8BAB-4017-95C6-3E95D01AEF8F}"/>
                </a:ext>
              </a:extLst>
            </p:cNvPr>
            <p:cNvSpPr txBox="1"/>
            <p:nvPr/>
          </p:nvSpPr>
          <p:spPr>
            <a:xfrm>
              <a:off x="7102447" y="3855831"/>
              <a:ext cx="1347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err="1">
                  <a:solidFill>
                    <a:srgbClr val="585858"/>
                  </a:solidFill>
                </a:rPr>
                <a:t>Moving</a:t>
              </a:r>
              <a:r>
                <a:rPr lang="da-DK" sz="1400">
                  <a:solidFill>
                    <a:srgbClr val="585858"/>
                  </a:solidFill>
                </a:rPr>
                <a:t>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65293E-9499-4A7D-B1B3-1C654F628E67}"/>
                </a:ext>
              </a:extLst>
            </p:cNvPr>
            <p:cNvSpPr txBox="1"/>
            <p:nvPr/>
          </p:nvSpPr>
          <p:spPr>
            <a:xfrm>
              <a:off x="7102447" y="4151569"/>
              <a:ext cx="1245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>
                  <a:solidFill>
                    <a:srgbClr val="585858"/>
                  </a:solidFill>
                </a:rPr>
                <a:t>Iteration </a:t>
              </a:r>
              <a:r>
                <a:rPr lang="da-DK" sz="1400" err="1">
                  <a:solidFill>
                    <a:srgbClr val="585858"/>
                  </a:solidFill>
                </a:rPr>
                <a:t>value</a:t>
              </a:r>
              <a:endParaRPr lang="da-DK" sz="1400">
                <a:solidFill>
                  <a:srgbClr val="58585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26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>
                <a:solidFill>
                  <a:schemeClr val="bg1">
                    <a:lumMod val="65000"/>
                  </a:schemeClr>
                </a:solidFill>
              </a:rPr>
            </a:br>
            <a:r>
              <a:rPr lang="da-DK"/>
              <a:t>CFD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922C-D6BA-4F09-A5CF-55E57D9844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/>
          <a:lstStyle/>
          <a:p>
            <a:r>
              <a:rPr lang="en-US"/>
              <a:t>Convergence good, averaged 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3779-A107-4C2F-8947-BA916D17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07" y="2541952"/>
            <a:ext cx="6538105" cy="330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E56E3-84F5-48A2-A32F-9443B617A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15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601E89-D757-4509-92D9-D4DBD558D792}"/>
              </a:ext>
            </a:extLst>
          </p:cNvPr>
          <p:cNvGrpSpPr/>
          <p:nvPr/>
        </p:nvGrpSpPr>
        <p:grpSpPr>
          <a:xfrm>
            <a:off x="7526058" y="387770"/>
            <a:ext cx="4603180" cy="2170390"/>
            <a:chOff x="762060" y="2218069"/>
            <a:chExt cx="7749411" cy="365383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B166C6-C98F-4B98-BE08-772E4730B723}"/>
                </a:ext>
              </a:extLst>
            </p:cNvPr>
            <p:cNvGrpSpPr/>
            <p:nvPr/>
          </p:nvGrpSpPr>
          <p:grpSpPr>
            <a:xfrm>
              <a:off x="762060" y="2218069"/>
              <a:ext cx="6402533" cy="3653831"/>
              <a:chOff x="762060" y="2218069"/>
              <a:chExt cx="6402533" cy="3653831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726DA81-C94E-4C70-A329-7D5D2118E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60" y="2218069"/>
                <a:ext cx="6402533" cy="3653831"/>
              </a:xfrm>
              <a:prstGeom prst="rect">
                <a:avLst/>
              </a:prstGeom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0459B9E-7D82-496C-8C36-82E2398CC7A9}"/>
                  </a:ext>
                </a:extLst>
              </p:cNvPr>
              <p:cNvCxnSpPr/>
              <p:nvPr/>
            </p:nvCxnSpPr>
            <p:spPr>
              <a:xfrm>
                <a:off x="5868140" y="3143213"/>
                <a:ext cx="1100831" cy="0"/>
              </a:xfrm>
              <a:prstGeom prst="straightConnector1">
                <a:avLst/>
              </a:prstGeom>
              <a:ln w="19050">
                <a:solidFill>
                  <a:srgbClr val="585858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CF8DCF5-8F03-4300-9405-B7502A24EB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4144" y="2886105"/>
                <a:ext cx="1208824" cy="30121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18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54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0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26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620000" indent="-180000" algn="l" defTabSz="1219170" rtl="0" eaLnBrk="1" latinLnBrk="0" hangingPunct="1">
                  <a:spcBef>
                    <a:spcPts val="0"/>
                  </a:spcBef>
                  <a:buFont typeface="Arial" pitchFamily="34" charset="0"/>
                  <a:buChar char="•"/>
                  <a:defRPr sz="1700" kern="1200">
                    <a:solidFill>
                      <a:srgbClr val="163753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800">
                    <a:solidFill>
                      <a:srgbClr val="585858"/>
                    </a:solidFill>
                  </a:rPr>
                  <a:t>Averaged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02E304-CBF5-4AD8-AFDB-5BD694AA84D0}"/>
                </a:ext>
              </a:extLst>
            </p:cNvPr>
            <p:cNvCxnSpPr/>
            <p:nvPr/>
          </p:nvCxnSpPr>
          <p:spPr>
            <a:xfrm>
              <a:off x="935915" y="2528047"/>
              <a:ext cx="0" cy="61516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49AAA8-E5C5-47D8-96EF-27A94FEF6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937" t="46772" r="6207" b="25135"/>
            <a:stretch/>
          </p:blipFill>
          <p:spPr>
            <a:xfrm>
              <a:off x="6864218" y="3855356"/>
              <a:ext cx="317500" cy="9271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905020-D47A-4D9F-8839-720A5D652FBF}"/>
                </a:ext>
              </a:extLst>
            </p:cNvPr>
            <p:cNvSpPr txBox="1"/>
            <p:nvPr/>
          </p:nvSpPr>
          <p:spPr>
            <a:xfrm>
              <a:off x="7072556" y="3810993"/>
              <a:ext cx="1438915" cy="362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800" err="1">
                  <a:solidFill>
                    <a:srgbClr val="585858"/>
                  </a:solidFill>
                </a:rPr>
                <a:t>Moving</a:t>
              </a:r>
              <a:r>
                <a:rPr lang="da-DK" sz="800">
                  <a:solidFill>
                    <a:srgbClr val="585858"/>
                  </a:solidFill>
                </a:rPr>
                <a:t> average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E4AB47-63AF-45DF-B5CB-E438BA5B49AE}"/>
                </a:ext>
              </a:extLst>
            </p:cNvPr>
            <p:cNvSpPr txBox="1"/>
            <p:nvPr/>
          </p:nvSpPr>
          <p:spPr>
            <a:xfrm>
              <a:off x="7072556" y="4106732"/>
              <a:ext cx="1339067" cy="362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800">
                  <a:solidFill>
                    <a:srgbClr val="585858"/>
                  </a:solidFill>
                </a:rPr>
                <a:t>Iteration </a:t>
              </a:r>
              <a:r>
                <a:rPr lang="da-DK" sz="800" err="1">
                  <a:solidFill>
                    <a:srgbClr val="585858"/>
                  </a:solidFill>
                </a:rPr>
                <a:t>value</a:t>
              </a:r>
              <a:endParaRPr lang="da-DK" sz="800">
                <a:solidFill>
                  <a:srgbClr val="585858"/>
                </a:solidFill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9F8C901-525C-4A3D-BC42-E42E3E8A66D6}"/>
              </a:ext>
            </a:extLst>
          </p:cNvPr>
          <p:cNvSpPr txBox="1">
            <a:spLocks/>
          </p:cNvSpPr>
          <p:nvPr/>
        </p:nvSpPr>
        <p:spPr>
          <a:xfrm>
            <a:off x="360000" y="1557204"/>
            <a:ext cx="3492909" cy="563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Good match between CFD and test</a:t>
            </a:r>
          </a:p>
        </p:txBody>
      </p:sp>
    </p:spTree>
    <p:extLst>
      <p:ext uri="{BB962C8B-B14F-4D97-AF65-F5344CB8AC3E}">
        <p14:creationId xmlns:p14="http://schemas.microsoft.com/office/powerpoint/2010/main" val="345410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A5A9-2D08-4942-9003-B2C6A1D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da-DK" err="1">
                <a:solidFill>
                  <a:schemeClr val="bg1">
                    <a:lumMod val="65000"/>
                  </a:schemeClr>
                </a:solidFill>
              </a:rPr>
              <a:t>Parametrization</a:t>
            </a:r>
            <a:br>
              <a:rPr lang="da-DK"/>
            </a:br>
            <a:r>
              <a:rPr lang="da-DK" err="1"/>
              <a:t>Hydraulic</a:t>
            </a:r>
            <a:r>
              <a:rPr lang="da-DK"/>
              <a:t> design </a:t>
            </a:r>
            <a:r>
              <a:rPr lang="da-DK" err="1"/>
              <a:t>methods</a:t>
            </a:r>
            <a:endParaRPr lang="da-DK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A38926-DFBC-46AA-94AA-2FBBC76B1871}"/>
              </a:ext>
            </a:extLst>
          </p:cNvPr>
          <p:cNvSpPr/>
          <p:nvPr/>
        </p:nvSpPr>
        <p:spPr>
          <a:xfrm>
            <a:off x="485776" y="1592763"/>
            <a:ext cx="11073177" cy="2150805"/>
          </a:xfrm>
          <a:prstGeom prst="roundRect">
            <a:avLst>
              <a:gd name="adj" fmla="val 5039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659BE7-4B41-44F4-BCD1-40C190FA22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6061" y="2248522"/>
            <a:ext cx="6587877" cy="790738"/>
          </a:xfrm>
        </p:spPr>
        <p:txBody>
          <a:bodyPr/>
          <a:lstStyle/>
          <a:p>
            <a:pPr marL="0" indent="0">
              <a:buNone/>
            </a:pPr>
            <a:r>
              <a:rPr lang="da-DK" b="1" err="1"/>
              <a:t>Conventional</a:t>
            </a:r>
            <a:r>
              <a:rPr lang="da-DK" b="1"/>
              <a:t> </a:t>
            </a:r>
            <a:r>
              <a:rPr lang="da-DK" b="1" err="1"/>
              <a:t>hydraulic</a:t>
            </a:r>
            <a:r>
              <a:rPr lang="da-DK" b="1"/>
              <a:t> design </a:t>
            </a:r>
            <a:r>
              <a:rPr lang="da-DK" b="1" err="1"/>
              <a:t>method</a:t>
            </a:r>
            <a:endParaRPr lang="da-DK" b="1"/>
          </a:p>
          <a:p>
            <a:r>
              <a:rPr lang="da-DK"/>
              <a:t>Direct </a:t>
            </a:r>
            <a:r>
              <a:rPr lang="da-DK" err="1"/>
              <a:t>specification</a:t>
            </a:r>
            <a:r>
              <a:rPr lang="da-DK"/>
              <a:t> of blade angle distribution</a:t>
            </a:r>
          </a:p>
          <a:p>
            <a:r>
              <a:rPr lang="da-DK"/>
              <a:t>No </a:t>
            </a:r>
            <a:r>
              <a:rPr lang="da-DK" err="1"/>
              <a:t>direct</a:t>
            </a:r>
            <a:r>
              <a:rPr lang="da-DK"/>
              <a:t> </a:t>
            </a:r>
            <a:r>
              <a:rPr lang="da-DK" err="1"/>
              <a:t>specification</a:t>
            </a:r>
            <a:r>
              <a:rPr lang="da-DK"/>
              <a:t> of </a:t>
            </a:r>
            <a:r>
              <a:rPr lang="da-DK" err="1"/>
              <a:t>loading</a:t>
            </a:r>
            <a:r>
              <a:rPr lang="da-DK"/>
              <a:t> or performance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9FAED914-F735-4E64-85AC-EBF98756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5" b="48381"/>
          <a:stretch>
            <a:fillRect/>
          </a:stretch>
        </p:blipFill>
        <p:spPr bwMode="auto">
          <a:xfrm>
            <a:off x="5366641" y="1841199"/>
            <a:ext cx="3598672" cy="180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5C6A60-E3A2-4752-A5EA-99B01B6FCDE9}"/>
              </a:ext>
            </a:extLst>
          </p:cNvPr>
          <p:cNvSpPr/>
          <p:nvPr/>
        </p:nvSpPr>
        <p:spPr>
          <a:xfrm>
            <a:off x="485776" y="3869291"/>
            <a:ext cx="11073177" cy="2150805"/>
          </a:xfrm>
          <a:prstGeom prst="roundRect">
            <a:avLst>
              <a:gd name="adj" fmla="val 5039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0" name="Picture 6" descr="Rap1D_ESE_fitting">
            <a:extLst>
              <a:ext uri="{FF2B5EF4-FFF2-40B4-BE49-F238E27FC236}">
                <a16:creationId xmlns:a16="http://schemas.microsoft.com/office/drawing/2014/main" id="{5BF64A9A-3F5E-44D1-A19C-3CE969243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9423" r="41433" b="49842"/>
          <a:stretch/>
        </p:blipFill>
        <p:spPr bwMode="auto">
          <a:xfrm>
            <a:off x="9499392" y="1986343"/>
            <a:ext cx="1912659" cy="15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B4C1A8B-43B8-473F-BE54-4C7C3E7E460F}"/>
              </a:ext>
            </a:extLst>
          </p:cNvPr>
          <p:cNvGrpSpPr/>
          <p:nvPr/>
        </p:nvGrpSpPr>
        <p:grpSpPr>
          <a:xfrm>
            <a:off x="7040752" y="4179530"/>
            <a:ext cx="2458640" cy="1533926"/>
            <a:chOff x="7118902" y="4179530"/>
            <a:chExt cx="2458640" cy="153392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CF1BEF-A3E4-43F2-A03B-4E8F8E714247}"/>
                </a:ext>
              </a:extLst>
            </p:cNvPr>
            <p:cNvSpPr/>
            <p:nvPr/>
          </p:nvSpPr>
          <p:spPr>
            <a:xfrm>
              <a:off x="7260493" y="4179530"/>
              <a:ext cx="2129768" cy="1533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C63593E9-02F9-4751-A92A-AADB48E53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902" y="4227951"/>
              <a:ext cx="2458640" cy="14370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6" descr="Rap1D_ESE_fitting">
            <a:extLst>
              <a:ext uri="{FF2B5EF4-FFF2-40B4-BE49-F238E27FC236}">
                <a16:creationId xmlns:a16="http://schemas.microsoft.com/office/drawing/2014/main" id="{0679870A-B06D-4609-9A10-4C79FD756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9423" r="41433" b="49842"/>
          <a:stretch/>
        </p:blipFill>
        <p:spPr bwMode="auto">
          <a:xfrm>
            <a:off x="5215175" y="4179530"/>
            <a:ext cx="1912659" cy="15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41EA5368-6230-4D8C-AB5F-A079A933A7D3}"/>
              </a:ext>
            </a:extLst>
          </p:cNvPr>
          <p:cNvSpPr/>
          <p:nvPr/>
        </p:nvSpPr>
        <p:spPr>
          <a:xfrm>
            <a:off x="9008374" y="2609912"/>
            <a:ext cx="414451" cy="298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1AF51204-A3AF-4739-B749-033E54EC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t="13632" r="20728" b="18684"/>
          <a:stretch>
            <a:fillRect/>
          </a:stretch>
        </p:blipFill>
        <p:spPr bwMode="auto">
          <a:xfrm>
            <a:off x="9864380" y="4219586"/>
            <a:ext cx="1585647" cy="149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1844429F-348B-4501-8D51-895300A42FA0}"/>
              </a:ext>
            </a:extLst>
          </p:cNvPr>
          <p:cNvSpPr/>
          <p:nvPr/>
        </p:nvSpPr>
        <p:spPr>
          <a:xfrm>
            <a:off x="9401937" y="4817024"/>
            <a:ext cx="414451" cy="298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4D2F02D-2532-42C1-9A3D-E2C68C6D8C0E}"/>
              </a:ext>
            </a:extLst>
          </p:cNvPr>
          <p:cNvSpPr txBox="1">
            <a:spLocks/>
          </p:cNvSpPr>
          <p:nvPr/>
        </p:nvSpPr>
        <p:spPr>
          <a:xfrm>
            <a:off x="695083" y="4416926"/>
            <a:ext cx="4285921" cy="13981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a-DK" b="1"/>
              <a:t>Inverse </a:t>
            </a:r>
            <a:r>
              <a:rPr lang="da-DK" b="1" err="1"/>
              <a:t>hydraulic</a:t>
            </a:r>
            <a:r>
              <a:rPr lang="da-DK" b="1"/>
              <a:t> design </a:t>
            </a:r>
            <a:r>
              <a:rPr lang="da-DK" b="1" err="1"/>
              <a:t>method</a:t>
            </a:r>
            <a:endParaRPr lang="da-DK" b="1"/>
          </a:p>
          <a:p>
            <a:r>
              <a:rPr lang="da-DK" err="1"/>
              <a:t>Specification</a:t>
            </a:r>
            <a:r>
              <a:rPr lang="da-DK"/>
              <a:t> of performance and blade </a:t>
            </a:r>
            <a:r>
              <a:rPr lang="da-DK" err="1"/>
              <a:t>loading</a:t>
            </a:r>
            <a:r>
              <a:rPr lang="da-DK"/>
              <a:t> (</a:t>
            </a:r>
            <a:r>
              <a:rPr lang="da-DK" err="1"/>
              <a:t>pressure</a:t>
            </a:r>
            <a:r>
              <a:rPr lang="da-DK"/>
              <a:t> difference </a:t>
            </a:r>
            <a:r>
              <a:rPr lang="da-DK" err="1"/>
              <a:t>across</a:t>
            </a:r>
            <a:r>
              <a:rPr lang="da-DK"/>
              <a:t> blade)</a:t>
            </a:r>
          </a:p>
          <a:p>
            <a:r>
              <a:rPr lang="da-DK"/>
              <a:t>No </a:t>
            </a:r>
            <a:r>
              <a:rPr lang="da-DK" err="1"/>
              <a:t>direct</a:t>
            </a:r>
            <a:r>
              <a:rPr lang="da-DK"/>
              <a:t> </a:t>
            </a:r>
            <a:r>
              <a:rPr lang="da-DK" err="1"/>
              <a:t>specification</a:t>
            </a:r>
            <a:r>
              <a:rPr lang="da-DK"/>
              <a:t> of blade angles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E0A26-B284-4173-A3C1-B8D54AFE2C0B}"/>
              </a:ext>
            </a:extLst>
          </p:cNvPr>
          <p:cNvSpPr txBox="1"/>
          <p:nvPr/>
        </p:nvSpPr>
        <p:spPr>
          <a:xfrm rot="20828512">
            <a:off x="733250" y="3118831"/>
            <a:ext cx="10553082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a-DK" sz="4400">
                <a:solidFill>
                  <a:srgbClr val="FF0000"/>
                </a:solidFill>
              </a:rPr>
              <a:t>Not </a:t>
            </a:r>
            <a:r>
              <a:rPr lang="da-DK" sz="4400" err="1">
                <a:solidFill>
                  <a:srgbClr val="FF0000"/>
                </a:solidFill>
              </a:rPr>
              <a:t>suited</a:t>
            </a:r>
            <a:r>
              <a:rPr lang="da-DK" sz="4400">
                <a:solidFill>
                  <a:srgbClr val="FF0000"/>
                </a:solidFill>
              </a:rPr>
              <a:t> for </a:t>
            </a:r>
            <a:r>
              <a:rPr lang="da-DK" sz="4400" err="1">
                <a:solidFill>
                  <a:srgbClr val="FF0000"/>
                </a:solidFill>
              </a:rPr>
              <a:t>imitating</a:t>
            </a:r>
            <a:r>
              <a:rPr lang="da-DK" sz="4400">
                <a:solidFill>
                  <a:srgbClr val="FF0000"/>
                </a:solidFill>
              </a:rPr>
              <a:t> </a:t>
            </a:r>
            <a:r>
              <a:rPr lang="da-DK" sz="4400" err="1">
                <a:solidFill>
                  <a:srgbClr val="FF0000"/>
                </a:solidFill>
              </a:rPr>
              <a:t>production</a:t>
            </a:r>
            <a:r>
              <a:rPr lang="da-DK" sz="4400">
                <a:solidFill>
                  <a:srgbClr val="FF0000"/>
                </a:solidFill>
              </a:rPr>
              <a:t>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EE72F-FBD1-4C34-A2E3-9342809F5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81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uiExpand="1" build="p"/>
      <p:bldP spid="29" grpId="0" animBg="1"/>
      <p:bldP spid="29" grpId="1" animBg="1"/>
      <p:bldP spid="35" grpId="0" animBg="1"/>
      <p:bldP spid="39" grpId="0" animBg="1"/>
      <p:bldP spid="39" grpId="1" animBg="1"/>
      <p:bldP spid="40" grpId="0"/>
      <p:bldP spid="40" grpId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DD8355C-E1DB-4432-8E39-D46C3F6D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t="6434" r="17670" b="898"/>
          <a:stretch/>
        </p:blipFill>
        <p:spPr>
          <a:xfrm>
            <a:off x="6096002" y="2566696"/>
            <a:ext cx="4290871" cy="3568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DCC6C-4AAA-49F3-843B-3FD68C1F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da-DK" err="1">
                <a:solidFill>
                  <a:schemeClr val="bg1">
                    <a:lumMod val="65000"/>
                  </a:schemeClr>
                </a:solidFill>
              </a:rPr>
              <a:t>Parametrization</a:t>
            </a:r>
            <a:br>
              <a:rPr lang="da-DK"/>
            </a:br>
            <a:r>
              <a:rPr lang="da-DK" err="1"/>
              <a:t>Geometric</a:t>
            </a:r>
            <a:r>
              <a:rPr lang="da-DK"/>
              <a:t> </a:t>
            </a:r>
            <a:r>
              <a:rPr lang="da-DK" err="1"/>
              <a:t>parametrization</a:t>
            </a:r>
            <a:endParaRPr lang="da-DK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CF33A49-430C-466C-86F2-189B40D8A95C}"/>
              </a:ext>
            </a:extLst>
          </p:cNvPr>
          <p:cNvSpPr txBox="1">
            <a:spLocks/>
          </p:cNvSpPr>
          <p:nvPr/>
        </p:nvSpPr>
        <p:spPr>
          <a:xfrm>
            <a:off x="360000" y="1316736"/>
            <a:ext cx="11472000" cy="47110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Metal sheet impeller</a:t>
            </a:r>
          </a:p>
          <a:p>
            <a:r>
              <a:rPr lang="en-US"/>
              <a:t>8x3 control points</a:t>
            </a:r>
          </a:p>
          <a:p>
            <a:r>
              <a:rPr lang="en-US"/>
              <a:t>Displacement normal to the surface</a:t>
            </a:r>
          </a:p>
          <a:p>
            <a:r>
              <a:rPr lang="en-US"/>
              <a:t>Constant blade thickness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AC75EB-A94F-4A8A-9421-62DE7335D62B}"/>
              </a:ext>
            </a:extLst>
          </p:cNvPr>
          <p:cNvSpPr/>
          <p:nvPr/>
        </p:nvSpPr>
        <p:spPr>
          <a:xfrm>
            <a:off x="6127137" y="788906"/>
            <a:ext cx="4156397" cy="14809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Advantages: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/>
              <a:t>Parameters linked to geometry changes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/>
              <a:t>Easy to impose tolerances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/>
              <a:t>Easy to mimic specific production variations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80FF26-2559-4F98-9BC7-9348FA18D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6" t="11018" r="21699" b="898"/>
          <a:stretch/>
        </p:blipFill>
        <p:spPr>
          <a:xfrm>
            <a:off x="6312023" y="2743200"/>
            <a:ext cx="3786626" cy="33918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B420C8-8523-48D1-8B85-37572C7AF70F}"/>
              </a:ext>
            </a:extLst>
          </p:cNvPr>
          <p:cNvCxnSpPr>
            <a:cxnSpLocks/>
          </p:cNvCxnSpPr>
          <p:nvPr/>
        </p:nvCxnSpPr>
        <p:spPr>
          <a:xfrm flipH="1">
            <a:off x="5877021" y="3583882"/>
            <a:ext cx="825853" cy="332672"/>
          </a:xfrm>
          <a:prstGeom prst="straightConnector1">
            <a:avLst/>
          </a:prstGeom>
          <a:ln w="38100">
            <a:solidFill>
              <a:srgbClr val="0E2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6443ABB-EE4C-491B-8391-1850B3A01D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8" y="3558867"/>
            <a:ext cx="4650980" cy="19477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1B957-F75C-48F6-8650-5DBF9C758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2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formationAnimation">
            <a:hlinkClick r:id="" action="ppaction://media"/>
            <a:extLst>
              <a:ext uri="{FF2B5EF4-FFF2-40B4-BE49-F238E27FC236}">
                <a16:creationId xmlns:a16="http://schemas.microsoft.com/office/drawing/2014/main" id="{C49180AD-E9E6-4C74-BA94-0B040E7AEF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37" y="14937"/>
            <a:ext cx="9699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E3306-A30C-420E-BE84-198A4F00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4. Perturbation </a:t>
            </a:r>
            <a:r>
              <a:rPr lang="da-DK" err="1">
                <a:solidFill>
                  <a:schemeClr val="bg1">
                    <a:lumMod val="65000"/>
                  </a:schemeClr>
                </a:solidFill>
              </a:rPr>
              <a:t>method</a:t>
            </a:r>
            <a:br>
              <a:rPr lang="da-DK"/>
            </a:br>
            <a:r>
              <a:rPr lang="da-DK" err="1">
                <a:solidFill>
                  <a:srgbClr val="A6A6A6"/>
                </a:solidFill>
              </a:rPr>
              <a:t>Mesh</a:t>
            </a:r>
            <a:r>
              <a:rPr lang="da-DK">
                <a:solidFill>
                  <a:srgbClr val="A6A6A6"/>
                </a:solidFill>
              </a:rPr>
              <a:t> </a:t>
            </a:r>
            <a:r>
              <a:rPr lang="da-DK" err="1">
                <a:solidFill>
                  <a:srgbClr val="A6A6A6"/>
                </a:solidFill>
              </a:rPr>
              <a:t>morphing</a:t>
            </a:r>
            <a:endParaRPr lang="da-DK">
              <a:solidFill>
                <a:srgbClr val="A6A6A6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3B5BD3-8D29-458C-9D66-28C06B774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7DC1AF-D860-4F8D-88C6-3EE5900296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25964" r="5154" b="29275"/>
          <a:stretch/>
        </p:blipFill>
        <p:spPr>
          <a:xfrm>
            <a:off x="7530290" y="3577288"/>
            <a:ext cx="3441543" cy="1399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EA5893-BB2D-48A9-963D-F25FDFE3110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4" t="25964" r="5652" b="29275"/>
          <a:stretch/>
        </p:blipFill>
        <p:spPr>
          <a:xfrm>
            <a:off x="7424725" y="1936518"/>
            <a:ext cx="3441543" cy="13994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57E94D-DBC9-4DC0-86D0-A52B51990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4981" y="2131513"/>
            <a:ext cx="737019" cy="2985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AD3059-7A4C-481F-8327-9BAA8DF59394}"/>
              </a:ext>
            </a:extLst>
          </p:cNvPr>
          <p:cNvSpPr/>
          <p:nvPr/>
        </p:nvSpPr>
        <p:spPr>
          <a:xfrm>
            <a:off x="6387500" y="5738387"/>
            <a:ext cx="5146409" cy="1399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E2E8A9-567F-46EB-94BC-6EFEB5D59B3A}"/>
              </a:ext>
            </a:extLst>
          </p:cNvPr>
          <p:cNvSpPr/>
          <p:nvPr/>
        </p:nvSpPr>
        <p:spPr>
          <a:xfrm>
            <a:off x="1821419" y="6345978"/>
            <a:ext cx="5959876" cy="810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E542DB-CBBC-49DA-8991-CB586353C7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EAEDA7-3AD5-4FD8-8566-B2B25F464B22}"/>
              </a:ext>
            </a:extLst>
          </p:cNvPr>
          <p:cNvSpPr/>
          <p:nvPr/>
        </p:nvSpPr>
        <p:spPr>
          <a:xfrm>
            <a:off x="8666018" y="19585"/>
            <a:ext cx="3345982" cy="1399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5C5A6D-6D67-48B3-97B9-B28C4DD0B363}"/>
              </a:ext>
            </a:extLst>
          </p:cNvPr>
          <p:cNvSpPr txBox="1">
            <a:spLocks/>
          </p:cNvSpPr>
          <p:nvPr/>
        </p:nvSpPr>
        <p:spPr>
          <a:xfrm>
            <a:off x="10863179" y="2494002"/>
            <a:ext cx="207445" cy="2844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LE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6ED2B3E-D811-43C5-8E18-47A1CE0FCA60}"/>
              </a:ext>
            </a:extLst>
          </p:cNvPr>
          <p:cNvSpPr txBox="1">
            <a:spLocks/>
          </p:cNvSpPr>
          <p:nvPr/>
        </p:nvSpPr>
        <p:spPr>
          <a:xfrm>
            <a:off x="10911856" y="4236689"/>
            <a:ext cx="207445" cy="2844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LE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AA67A1-C775-46A3-91B7-730D1712F5DE}"/>
              </a:ext>
            </a:extLst>
          </p:cNvPr>
          <p:cNvSpPr txBox="1">
            <a:spLocks/>
          </p:cNvSpPr>
          <p:nvPr/>
        </p:nvSpPr>
        <p:spPr>
          <a:xfrm>
            <a:off x="7243163" y="2868343"/>
            <a:ext cx="207445" cy="28449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3F92084-77F1-4163-88C3-73347CFC1B25}"/>
              </a:ext>
            </a:extLst>
          </p:cNvPr>
          <p:cNvSpPr txBox="1">
            <a:spLocks/>
          </p:cNvSpPr>
          <p:nvPr/>
        </p:nvSpPr>
        <p:spPr>
          <a:xfrm>
            <a:off x="7321002" y="4559269"/>
            <a:ext cx="207445" cy="28449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FE44-AD28-42C7-9A9C-C3A9C8F9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5. OptiSLang set-up</a:t>
            </a:r>
            <a:br>
              <a:rPr lang="da-DK"/>
            </a:br>
            <a:r>
              <a:rPr lang="da-DK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CB916-DAF0-4853-97BE-060C6324CD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r="939"/>
          <a:stretch/>
        </p:blipFill>
        <p:spPr>
          <a:xfrm>
            <a:off x="5318543" y="1073150"/>
            <a:ext cx="6041292" cy="47117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63FA1E-6C7C-40B4-B8E9-6CCE2B5A2088}"/>
              </a:ext>
            </a:extLst>
          </p:cNvPr>
          <p:cNvSpPr txBox="1">
            <a:spLocks/>
          </p:cNvSpPr>
          <p:nvPr/>
        </p:nvSpPr>
        <p:spPr>
          <a:xfrm>
            <a:off x="360000" y="1316736"/>
            <a:ext cx="11472000" cy="47110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Robustness evaluation</a:t>
            </a:r>
          </a:p>
          <a:p>
            <a:r>
              <a:rPr lang="en-US"/>
              <a:t>Advanced Latin Hypercube Sampling</a:t>
            </a:r>
          </a:p>
          <a:p>
            <a:r>
              <a:rPr lang="en-US"/>
              <a:t>100 samples (&gt;2k)</a:t>
            </a:r>
          </a:p>
          <a:p>
            <a:r>
              <a:rPr lang="en-US"/>
              <a:t>Responses</a:t>
            </a:r>
          </a:p>
          <a:p>
            <a:pPr lvl="1"/>
            <a:r>
              <a:rPr lang="en-US"/>
              <a:t>Head</a:t>
            </a:r>
          </a:p>
          <a:p>
            <a:pPr lvl="1"/>
            <a:r>
              <a:rPr lang="en-US"/>
              <a:t>Power consumption</a:t>
            </a:r>
          </a:p>
          <a:p>
            <a:pPr lvl="1"/>
            <a:r>
              <a:rPr lang="en-US"/>
              <a:t>Efficiency</a:t>
            </a:r>
          </a:p>
          <a:p>
            <a:pPr lvl="1"/>
            <a:r>
              <a:rPr lang="en-US"/>
              <a:t>Minimum pressure</a:t>
            </a:r>
          </a:p>
          <a:p>
            <a:pPr lvl="1"/>
            <a:r>
              <a:rPr lang="en-US"/>
              <a:t>Axial force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AAE9D-93F3-4031-B560-1F2CBC28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3" y="4075715"/>
            <a:ext cx="3954812" cy="16562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0D8B9-2697-4767-9416-F3314AE21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19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505652-FE6F-42DC-8F0B-ED81B7FFB424}"/>
              </a:ext>
            </a:extLst>
          </p:cNvPr>
          <p:cNvCxnSpPr>
            <a:cxnSpLocks/>
          </p:cNvCxnSpPr>
          <p:nvPr/>
        </p:nvCxnSpPr>
        <p:spPr>
          <a:xfrm>
            <a:off x="6738154" y="526537"/>
            <a:ext cx="1" cy="505363"/>
          </a:xfrm>
          <a:prstGeom prst="straightConnector1">
            <a:avLst/>
          </a:prstGeom>
          <a:ln w="38100">
            <a:solidFill>
              <a:srgbClr val="0E2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72536D-BC5C-48F9-B5D3-9FFF012A664E}"/>
              </a:ext>
            </a:extLst>
          </p:cNvPr>
          <p:cNvCxnSpPr>
            <a:cxnSpLocks/>
          </p:cNvCxnSpPr>
          <p:nvPr/>
        </p:nvCxnSpPr>
        <p:spPr>
          <a:xfrm>
            <a:off x="9172115" y="526537"/>
            <a:ext cx="1" cy="505363"/>
          </a:xfrm>
          <a:prstGeom prst="straightConnector1">
            <a:avLst/>
          </a:prstGeom>
          <a:ln w="38100">
            <a:solidFill>
              <a:srgbClr val="0E2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0DAD1E-345B-48A6-8D13-71C50B693906}"/>
              </a:ext>
            </a:extLst>
          </p:cNvPr>
          <p:cNvCxnSpPr>
            <a:cxnSpLocks/>
          </p:cNvCxnSpPr>
          <p:nvPr/>
        </p:nvCxnSpPr>
        <p:spPr>
          <a:xfrm>
            <a:off x="10841117" y="526537"/>
            <a:ext cx="1" cy="505363"/>
          </a:xfrm>
          <a:prstGeom prst="straightConnector1">
            <a:avLst/>
          </a:prstGeom>
          <a:ln w="38100">
            <a:solidFill>
              <a:srgbClr val="0E2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2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37959" y="403409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>
                <a:latin typeface="Arial" panose="020B0604020202020204" pitchFamily="34" charset="0"/>
                <a:cs typeface="Arial" panose="020B0604020202020204" pitchFamily="34" charset="0"/>
              </a:rPr>
              <a:t>74</a:t>
            </a:r>
          </a:p>
        </p:txBody>
      </p:sp>
      <p:sp>
        <p:nvSpPr>
          <p:cNvPr id="6" name="Rectangle 5"/>
          <p:cNvSpPr/>
          <p:nvPr/>
        </p:nvSpPr>
        <p:spPr>
          <a:xfrm>
            <a:off x="4837957" y="2330823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7" name="Rectangle 6"/>
          <p:cNvSpPr/>
          <p:nvPr/>
        </p:nvSpPr>
        <p:spPr>
          <a:xfrm>
            <a:off x="7685747" y="403409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</a:p>
        </p:txBody>
      </p:sp>
      <p:sp>
        <p:nvSpPr>
          <p:cNvPr id="8" name="Rectangle 7"/>
          <p:cNvSpPr/>
          <p:nvPr/>
        </p:nvSpPr>
        <p:spPr>
          <a:xfrm>
            <a:off x="7685747" y="4248397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40951" y="1853823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old (founded in 1945)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82763" y="1853823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 across the world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1986" y="3781239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Thousand employees worldwide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3797" y="3781239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4721" y="5708651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1805" y="2333997"/>
            <a:ext cx="2530475" cy="17999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984195" y="384607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84195" y="2312019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193" y="4248397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>
                <a:latin typeface="Arial" panose="020B0604020202020204" pitchFamily="34" charset="0"/>
                <a:cs typeface="Arial" panose="020B0604020202020204" pitchFamily="34" charset="0"/>
              </a:rPr>
              <a:t>3.6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93166" y="1835019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Pump manufacturer in the world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4199" y="3762436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 units produced every year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67185" y="5689851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Turnover (billion Euros) 2018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86" y="4443213"/>
            <a:ext cx="2519999" cy="16847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59FD9-6F64-48BA-B425-C58B79445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059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4B6B-6362-4E35-9EB5-167543169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5. OptiSLang</a:t>
            </a:r>
            <a:br>
              <a:rPr lang="da-DK"/>
            </a:br>
            <a:r>
              <a:rPr lang="da-DK" err="1"/>
              <a:t>Solver</a:t>
            </a:r>
            <a:r>
              <a:rPr lang="da-DK"/>
              <a:t> </a:t>
            </a:r>
            <a:r>
              <a:rPr lang="da-DK" err="1"/>
              <a:t>call</a:t>
            </a:r>
            <a:endParaRPr lang="da-D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F8D55-1883-48DF-A78B-FE74935C20B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4702" y="2334950"/>
            <a:ext cx="5975349" cy="3610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91310-B060-42AC-BB2C-38C89941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377" y="430993"/>
            <a:ext cx="4410075" cy="16287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4462C4-6520-4182-B7AC-CB5C3970EEA4}"/>
              </a:ext>
            </a:extLst>
          </p:cNvPr>
          <p:cNvSpPr/>
          <p:nvPr/>
        </p:nvSpPr>
        <p:spPr>
          <a:xfrm>
            <a:off x="5442195" y="1067582"/>
            <a:ext cx="653805" cy="406400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36F21-E524-45AC-B058-27D599DB2484}"/>
              </a:ext>
            </a:extLst>
          </p:cNvPr>
          <p:cNvSpPr/>
          <p:nvPr/>
        </p:nvSpPr>
        <p:spPr>
          <a:xfrm>
            <a:off x="504702" y="2340810"/>
            <a:ext cx="5975349" cy="3604957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135C2-A1BD-40CF-8494-338AFB6242EA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3492377" y="1473982"/>
            <a:ext cx="2276721" cy="8609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62EF6FB-A504-4C4F-B095-DDE549C0B374}"/>
              </a:ext>
            </a:extLst>
          </p:cNvPr>
          <p:cNvSpPr txBox="1">
            <a:spLocks/>
          </p:cNvSpPr>
          <p:nvPr/>
        </p:nvSpPr>
        <p:spPr>
          <a:xfrm>
            <a:off x="360001" y="1316736"/>
            <a:ext cx="2448514" cy="5942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Text-based solver (bash)</a:t>
            </a:r>
          </a:p>
          <a:p>
            <a:r>
              <a:rPr lang="en-US"/>
              <a:t>Python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9F69F74-7023-49C4-A59E-647D0CD5C294}"/>
              </a:ext>
            </a:extLst>
          </p:cNvPr>
          <p:cNvSpPr/>
          <p:nvPr/>
        </p:nvSpPr>
        <p:spPr>
          <a:xfrm>
            <a:off x="7757613" y="2713182"/>
            <a:ext cx="1516232" cy="963259"/>
          </a:xfrm>
          <a:prstGeom prst="roundRect">
            <a:avLst>
              <a:gd name="adj" fmla="val 61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Deform</a:t>
            </a:r>
          </a:p>
          <a:p>
            <a:pPr algn="ctr"/>
            <a:r>
              <a:rPr lang="da-DK" sz="2000" dirty="0" err="1"/>
              <a:t>geometry</a:t>
            </a:r>
            <a:endParaRPr lang="da-DK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90E3AC-84EC-4553-8660-BF66F135ECC2}"/>
              </a:ext>
            </a:extLst>
          </p:cNvPr>
          <p:cNvSpPr/>
          <p:nvPr/>
        </p:nvSpPr>
        <p:spPr>
          <a:xfrm>
            <a:off x="9821316" y="2713182"/>
            <a:ext cx="1516232" cy="963259"/>
          </a:xfrm>
          <a:prstGeom prst="roundRect">
            <a:avLst>
              <a:gd name="adj" fmla="val 61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/>
              <a:t>Perform CFD</a:t>
            </a:r>
            <a:endParaRPr lang="da-DK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528D8EA-8D23-4CCC-BDC3-71B66D51C72A}"/>
              </a:ext>
            </a:extLst>
          </p:cNvPr>
          <p:cNvSpPr/>
          <p:nvPr/>
        </p:nvSpPr>
        <p:spPr>
          <a:xfrm>
            <a:off x="8789464" y="3930904"/>
            <a:ext cx="1516232" cy="963259"/>
          </a:xfrm>
          <a:prstGeom prst="roundRect">
            <a:avLst>
              <a:gd name="adj" fmla="val 61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/>
              <a:t>OptiSLang/</a:t>
            </a:r>
            <a:r>
              <a:rPr lang="da-DK" sz="2000" err="1"/>
              <a:t>DoE</a:t>
            </a:r>
            <a:endParaRPr lang="da-D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4D844E9-C9C8-484C-915E-721642F519A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9273845" y="3194812"/>
            <a:ext cx="547471" cy="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2567636-F877-4D8E-95DC-C274E1C91A1A}"/>
              </a:ext>
            </a:extLst>
          </p:cNvPr>
          <p:cNvCxnSpPr>
            <a:cxnSpLocks/>
            <a:stCxn id="42" idx="2"/>
            <a:endCxn id="43" idx="3"/>
          </p:cNvCxnSpPr>
          <p:nvPr/>
        </p:nvCxnSpPr>
        <p:spPr>
          <a:xfrm rot="5400000">
            <a:off x="10074518" y="3907619"/>
            <a:ext cx="736093" cy="273736"/>
          </a:xfrm>
          <a:prstGeom prst="bentConnector2">
            <a:avLst/>
          </a:prstGeom>
          <a:ln w="317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8C883B1-F3DF-4878-AA1A-FF1CDFE57295}"/>
              </a:ext>
            </a:extLst>
          </p:cNvPr>
          <p:cNvCxnSpPr>
            <a:cxnSpLocks/>
            <a:stCxn id="43" idx="1"/>
            <a:endCxn id="41" idx="2"/>
          </p:cNvCxnSpPr>
          <p:nvPr/>
        </p:nvCxnSpPr>
        <p:spPr>
          <a:xfrm rot="10800000">
            <a:off x="8515730" y="3676442"/>
            <a:ext cx="273735" cy="736093"/>
          </a:xfrm>
          <a:prstGeom prst="bentConnector2">
            <a:avLst/>
          </a:prstGeom>
          <a:ln w="317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1386E-25F4-4946-9B3D-2F78BC667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78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1BAE-B277-4057-B325-451B6B43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/>
            </a:br>
            <a:r>
              <a:rPr lang="da-DK"/>
              <a:t>Key </a:t>
            </a:r>
            <a:r>
              <a:rPr lang="da-DK" err="1"/>
              <a:t>statistics</a:t>
            </a:r>
            <a:endParaRPr lang="da-DK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81C7E2-A906-4248-87E5-FF2FC3037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27647"/>
              </p:ext>
            </p:extLst>
          </p:nvPr>
        </p:nvGraphicFramePr>
        <p:xfrm>
          <a:off x="1176349" y="2234877"/>
          <a:ext cx="4839403" cy="10888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73371">
                  <a:extLst>
                    <a:ext uri="{9D8B030D-6E8A-4147-A177-3AD203B41FA5}">
                      <a16:colId xmlns:a16="http://schemas.microsoft.com/office/drawing/2014/main" val="4190294373"/>
                    </a:ext>
                  </a:extLst>
                </a:gridCol>
                <a:gridCol w="1743124">
                  <a:extLst>
                    <a:ext uri="{9D8B030D-6E8A-4147-A177-3AD203B41FA5}">
                      <a16:colId xmlns:a16="http://schemas.microsoft.com/office/drawing/2014/main" val="1234849192"/>
                    </a:ext>
                  </a:extLst>
                </a:gridCol>
                <a:gridCol w="1922908">
                  <a:extLst>
                    <a:ext uri="{9D8B030D-6E8A-4147-A177-3AD203B41FA5}">
                      <a16:colId xmlns:a16="http://schemas.microsoft.com/office/drawing/2014/main" val="1768942350"/>
                    </a:ext>
                  </a:extLst>
                </a:gridCol>
              </a:tblGrid>
              <a:tr h="272216">
                <a:tc rowSpan="4">
                  <a:txBody>
                    <a:bodyPr/>
                    <a:lstStyle/>
                    <a:p>
                      <a:pPr algn="l"/>
                      <a:r>
                        <a:rPr lang="da-DK" sz="1400"/>
                        <a:t>Samples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Initial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/>
                        <a:t>100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638034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err="1"/>
                        <a:t>Failed</a:t>
                      </a:r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0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05400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Removed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4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8559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err="1"/>
                        <a:t>Remaining</a:t>
                      </a:r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96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14579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CEBD49D-C83C-410D-88C7-035CA3F5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5" y="535854"/>
            <a:ext cx="4459061" cy="561379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F763CBB-6059-4DA6-8C7D-1A59CEDD1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422379"/>
              </p:ext>
            </p:extLst>
          </p:nvPr>
        </p:nvGraphicFramePr>
        <p:xfrm>
          <a:off x="1176348" y="3721281"/>
          <a:ext cx="4839403" cy="13566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73371">
                  <a:extLst>
                    <a:ext uri="{9D8B030D-6E8A-4147-A177-3AD203B41FA5}">
                      <a16:colId xmlns:a16="http://schemas.microsoft.com/office/drawing/2014/main" val="4190294373"/>
                    </a:ext>
                  </a:extLst>
                </a:gridCol>
                <a:gridCol w="1743124">
                  <a:extLst>
                    <a:ext uri="{9D8B030D-6E8A-4147-A177-3AD203B41FA5}">
                      <a16:colId xmlns:a16="http://schemas.microsoft.com/office/drawing/2014/main" val="1234849192"/>
                    </a:ext>
                  </a:extLst>
                </a:gridCol>
                <a:gridCol w="1922908">
                  <a:extLst>
                    <a:ext uri="{9D8B030D-6E8A-4147-A177-3AD203B41FA5}">
                      <a16:colId xmlns:a16="http://schemas.microsoft.com/office/drawing/2014/main" val="1768942350"/>
                    </a:ext>
                  </a:extLst>
                </a:gridCol>
              </a:tblGrid>
              <a:tr h="272216">
                <a:tc rowSpan="5">
                  <a:txBody>
                    <a:bodyPr/>
                    <a:lstStyle/>
                    <a:p>
                      <a:r>
                        <a:rPr lang="da-DK" sz="1400"/>
                        <a:t>CoP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Head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96 %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22916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Power </a:t>
                      </a:r>
                      <a:r>
                        <a:rPr lang="da-DK" sz="1400" err="1"/>
                        <a:t>consumption</a:t>
                      </a:r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96 %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4559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err="1"/>
                        <a:t>Efficiency</a:t>
                      </a:r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91 %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445684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Minimum </a:t>
                      </a:r>
                      <a:r>
                        <a:rPr lang="da-DK" sz="1400" err="1"/>
                        <a:t>pressure</a:t>
                      </a:r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98 %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701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err="1"/>
                        <a:t>Axial</a:t>
                      </a:r>
                      <a:r>
                        <a:rPr lang="da-DK" sz="1400"/>
                        <a:t> force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95 %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6897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8E809-1656-49A6-917C-8F0CD2A78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82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B924469-9C26-4348-958D-06AF7B3D46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27182" r="6511" b="30980"/>
          <a:stretch/>
        </p:blipFill>
        <p:spPr>
          <a:xfrm>
            <a:off x="9052746" y="5394289"/>
            <a:ext cx="2311165" cy="894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9A5CF2-95FA-4623-8158-2B9AD3A679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27182" r="6288" b="30824"/>
          <a:stretch/>
        </p:blipFill>
        <p:spPr>
          <a:xfrm>
            <a:off x="9048914" y="4194604"/>
            <a:ext cx="2314997" cy="896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C13E96-1AFE-4D42-9E5C-197CC7F5FF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t="26841" r="6178" b="30353"/>
          <a:stretch/>
        </p:blipFill>
        <p:spPr>
          <a:xfrm>
            <a:off x="9025670" y="1775543"/>
            <a:ext cx="2334410" cy="916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7D8FB-2CB4-4644-B420-B4C0593009C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t="27182" r="5400" b="30510"/>
          <a:stretch/>
        </p:blipFill>
        <p:spPr>
          <a:xfrm>
            <a:off x="9025669" y="575855"/>
            <a:ext cx="2334410" cy="896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D24B6B-6362-4E35-9EB5-1675431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/>
            </a:br>
            <a:r>
              <a:rPr lang="da-DK" err="1"/>
              <a:t>Visualization</a:t>
            </a:r>
            <a:r>
              <a:rPr lang="da-DK"/>
              <a:t> of the </a:t>
            </a:r>
            <a:r>
              <a:rPr lang="da-DK" err="1"/>
              <a:t>sensitivity</a:t>
            </a:r>
            <a:endParaRPr lang="da-DK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10EB6BD-2B1A-4A73-9D8F-A695423990D9}"/>
              </a:ext>
            </a:extLst>
          </p:cNvPr>
          <p:cNvSpPr/>
          <p:nvPr/>
        </p:nvSpPr>
        <p:spPr>
          <a:xfrm>
            <a:off x="6900163" y="3319306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C4854E-9595-470D-91EF-CF4E930FD31A}"/>
              </a:ext>
            </a:extLst>
          </p:cNvPr>
          <p:cNvSpPr txBox="1"/>
          <p:nvPr/>
        </p:nvSpPr>
        <p:spPr>
          <a:xfrm>
            <a:off x="8438885" y="193630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Head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DF491A-B023-4561-9D5C-8F3095990C36}"/>
              </a:ext>
            </a:extLst>
          </p:cNvPr>
          <p:cNvSpPr txBox="1"/>
          <p:nvPr/>
        </p:nvSpPr>
        <p:spPr>
          <a:xfrm>
            <a:off x="8438887" y="1393318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Power </a:t>
            </a:r>
            <a:r>
              <a:rPr lang="da-DK" err="1"/>
              <a:t>consumption</a:t>
            </a:r>
            <a:endParaRPr lang="da-DK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E46A62-A3A6-43A2-8A0D-67F4CEAA127C}"/>
              </a:ext>
            </a:extLst>
          </p:cNvPr>
          <p:cNvSpPr txBox="1"/>
          <p:nvPr/>
        </p:nvSpPr>
        <p:spPr>
          <a:xfrm>
            <a:off x="8438884" y="5012067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err="1"/>
              <a:t>Axial</a:t>
            </a:r>
            <a:r>
              <a:rPr lang="da-DK"/>
              <a:t> force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C9073F-5A79-41C1-BCCA-28ABFC094B06}"/>
              </a:ext>
            </a:extLst>
          </p:cNvPr>
          <p:cNvSpPr txBox="1"/>
          <p:nvPr/>
        </p:nvSpPr>
        <p:spPr>
          <a:xfrm>
            <a:off x="8438886" y="3812379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Minimum </a:t>
            </a:r>
            <a:r>
              <a:rPr lang="da-DK" err="1"/>
              <a:t>pressure</a:t>
            </a:r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750B3-7B68-412E-9496-F11AD7601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0800" y="6109217"/>
            <a:ext cx="601200" cy="365125"/>
          </a:xfrm>
        </p:spPr>
        <p:txBody>
          <a:bodyPr/>
          <a:lstStyle/>
          <a:p>
            <a:fld id="{CBCF9B5F-7303-487F-84C3-25EFE368C5C8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A5DA11-87BC-4E21-B549-57A167A4589F}"/>
              </a:ext>
            </a:extLst>
          </p:cNvPr>
          <p:cNvSpPr txBox="1"/>
          <p:nvPr/>
        </p:nvSpPr>
        <p:spPr>
          <a:xfrm>
            <a:off x="8438887" y="2612691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err="1"/>
              <a:t>Efficiency</a:t>
            </a:r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E74FD2-18DD-4237-AF76-052A271D41F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2" t="26842" r="6289" b="30824"/>
          <a:stretch/>
        </p:blipFill>
        <p:spPr>
          <a:xfrm>
            <a:off x="9040445" y="2994916"/>
            <a:ext cx="2319635" cy="8969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7B5BE-60F2-4271-9B2F-DC773285990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r="2663"/>
          <a:stretch/>
        </p:blipFill>
        <p:spPr>
          <a:xfrm>
            <a:off x="602427" y="1472758"/>
            <a:ext cx="5744585" cy="46485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D9224A-70DD-4130-BF27-B45D78814F36}"/>
              </a:ext>
            </a:extLst>
          </p:cNvPr>
          <p:cNvCxnSpPr>
            <a:cxnSpLocks/>
          </p:cNvCxnSpPr>
          <p:nvPr/>
        </p:nvCxnSpPr>
        <p:spPr>
          <a:xfrm>
            <a:off x="8413630" y="1260495"/>
            <a:ext cx="603161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8D1076-1A99-4F08-8CFB-25B16F50E356}"/>
              </a:ext>
            </a:extLst>
          </p:cNvPr>
          <p:cNvCxnSpPr>
            <a:cxnSpLocks/>
          </p:cNvCxnSpPr>
          <p:nvPr/>
        </p:nvCxnSpPr>
        <p:spPr>
          <a:xfrm>
            <a:off x="8413630" y="2451582"/>
            <a:ext cx="603161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274B02-7C3A-4447-8C97-AB15F7F7D4C4}"/>
              </a:ext>
            </a:extLst>
          </p:cNvPr>
          <p:cNvCxnSpPr>
            <a:cxnSpLocks/>
          </p:cNvCxnSpPr>
          <p:nvPr/>
        </p:nvCxnSpPr>
        <p:spPr>
          <a:xfrm flipH="1">
            <a:off x="11321276" y="3042447"/>
            <a:ext cx="57655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9255F8-4387-4AC7-9191-2DCDF70B56E9}"/>
              </a:ext>
            </a:extLst>
          </p:cNvPr>
          <p:cNvCxnSpPr>
            <a:cxnSpLocks/>
          </p:cNvCxnSpPr>
          <p:nvPr/>
        </p:nvCxnSpPr>
        <p:spPr>
          <a:xfrm flipH="1">
            <a:off x="11360079" y="3812379"/>
            <a:ext cx="57655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DF7F36-7DDD-4DD2-AA6B-7B0F51B8C7E0}"/>
              </a:ext>
            </a:extLst>
          </p:cNvPr>
          <p:cNvCxnSpPr>
            <a:cxnSpLocks/>
          </p:cNvCxnSpPr>
          <p:nvPr/>
        </p:nvCxnSpPr>
        <p:spPr>
          <a:xfrm flipH="1">
            <a:off x="11360078" y="4274044"/>
            <a:ext cx="57655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0722CE-03EE-4721-AF5B-C7CA5579E57D}"/>
              </a:ext>
            </a:extLst>
          </p:cNvPr>
          <p:cNvCxnSpPr>
            <a:cxnSpLocks/>
          </p:cNvCxnSpPr>
          <p:nvPr/>
        </p:nvCxnSpPr>
        <p:spPr>
          <a:xfrm>
            <a:off x="8413629" y="5959742"/>
            <a:ext cx="603161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5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/>
      <p:bldP spid="37" grpId="0"/>
      <p:bldP spid="38" grpId="0"/>
      <p:bldP spid="39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1E74169-B593-4711-872F-6ACB5032D8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8" t="27201" r="6599" b="29460"/>
          <a:stretch/>
        </p:blipFill>
        <p:spPr>
          <a:xfrm>
            <a:off x="5996760" y="2655289"/>
            <a:ext cx="4239842" cy="1704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A3195A-FDE2-487F-959F-A4E1D5AF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31311"/>
            <a:ext cx="11472000" cy="814685"/>
          </a:xfrm>
        </p:spPr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/>
            </a:br>
            <a:r>
              <a:rPr lang="da-DK" err="1"/>
              <a:t>Visualization</a:t>
            </a:r>
            <a:r>
              <a:rPr lang="da-DK"/>
              <a:t> of the </a:t>
            </a:r>
            <a:r>
              <a:rPr lang="da-DK" err="1"/>
              <a:t>sensitivity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5BADB-118F-4A88-A5D6-9BEF6E1336BC}"/>
              </a:ext>
            </a:extLst>
          </p:cNvPr>
          <p:cNvSpPr txBox="1"/>
          <p:nvPr/>
        </p:nvSpPr>
        <p:spPr>
          <a:xfrm>
            <a:off x="6723611" y="2201145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err="1">
                <a:solidFill>
                  <a:schemeClr val="accent1"/>
                </a:solidFill>
              </a:rPr>
              <a:t>Combined</a:t>
            </a:r>
            <a:r>
              <a:rPr lang="da-DK">
                <a:solidFill>
                  <a:schemeClr val="accent1"/>
                </a:solidFill>
              </a:rPr>
              <a:t> </a:t>
            </a:r>
            <a:r>
              <a:rPr lang="da-DK" err="1">
                <a:solidFill>
                  <a:schemeClr val="accent1"/>
                </a:solidFill>
              </a:rPr>
              <a:t>sensitivity</a:t>
            </a:r>
            <a:endParaRPr lang="da-DK">
              <a:solidFill>
                <a:schemeClr val="accent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335550B-E552-401B-89A3-EE1459BE6289}"/>
              </a:ext>
            </a:extLst>
          </p:cNvPr>
          <p:cNvSpPr/>
          <p:nvPr/>
        </p:nvSpPr>
        <p:spPr>
          <a:xfrm>
            <a:off x="588344" y="3448473"/>
            <a:ext cx="535387" cy="3862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925DE-B96B-445A-ABDF-5A1A152DD2D5}"/>
              </a:ext>
            </a:extLst>
          </p:cNvPr>
          <p:cNvSpPr/>
          <p:nvPr/>
        </p:nvSpPr>
        <p:spPr>
          <a:xfrm>
            <a:off x="4643988" y="3448473"/>
            <a:ext cx="535387" cy="3862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ECD1DA-BFC3-4FE8-84D8-A229C41BA045}"/>
              </a:ext>
            </a:extLst>
          </p:cNvPr>
          <p:cNvSpPr/>
          <p:nvPr/>
        </p:nvSpPr>
        <p:spPr>
          <a:xfrm flipH="1">
            <a:off x="9086308" y="2787649"/>
            <a:ext cx="349068" cy="1337651"/>
          </a:xfrm>
          <a:custGeom>
            <a:avLst/>
            <a:gdLst>
              <a:gd name="connsiteX0" fmla="*/ 0 w 679508"/>
              <a:gd name="connsiteY0" fmla="*/ 0 h 897622"/>
              <a:gd name="connsiteX1" fmla="*/ 109057 w 679508"/>
              <a:gd name="connsiteY1" fmla="*/ 343949 h 897622"/>
              <a:gd name="connsiteX2" fmla="*/ 444617 w 679508"/>
              <a:gd name="connsiteY2" fmla="*/ 721453 h 897622"/>
              <a:gd name="connsiteX3" fmla="*/ 679508 w 679508"/>
              <a:gd name="connsiteY3" fmla="*/ 897622 h 89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508" h="897622">
                <a:moveTo>
                  <a:pt x="0" y="0"/>
                </a:moveTo>
                <a:cubicBezTo>
                  <a:pt x="17477" y="111853"/>
                  <a:pt x="34954" y="223707"/>
                  <a:pt x="109057" y="343949"/>
                </a:cubicBezTo>
                <a:cubicBezTo>
                  <a:pt x="183160" y="464191"/>
                  <a:pt x="349542" y="629174"/>
                  <a:pt x="444617" y="721453"/>
                </a:cubicBezTo>
                <a:cubicBezTo>
                  <a:pt x="539692" y="813732"/>
                  <a:pt x="609600" y="855677"/>
                  <a:pt x="679508" y="897622"/>
                </a:cubicBezTo>
              </a:path>
            </a:pathLst>
          </a:custGeom>
          <a:noFill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E3CF682-D58E-459E-9D1F-FCB88CCEB594}"/>
              </a:ext>
            </a:extLst>
          </p:cNvPr>
          <p:cNvSpPr/>
          <p:nvPr/>
        </p:nvSpPr>
        <p:spPr>
          <a:xfrm flipH="1">
            <a:off x="6610349" y="3374231"/>
            <a:ext cx="142876" cy="734219"/>
          </a:xfrm>
          <a:custGeom>
            <a:avLst/>
            <a:gdLst>
              <a:gd name="connsiteX0" fmla="*/ 0 w 58723"/>
              <a:gd name="connsiteY0" fmla="*/ 0 h 788565"/>
              <a:gd name="connsiteX1" fmla="*/ 16778 w 58723"/>
              <a:gd name="connsiteY1" fmla="*/ 343949 h 788565"/>
              <a:gd name="connsiteX2" fmla="*/ 58723 w 58723"/>
              <a:gd name="connsiteY2" fmla="*/ 788565 h 7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23" h="788565">
                <a:moveTo>
                  <a:pt x="0" y="0"/>
                </a:moveTo>
                <a:cubicBezTo>
                  <a:pt x="3495" y="106261"/>
                  <a:pt x="6991" y="212522"/>
                  <a:pt x="16778" y="343949"/>
                </a:cubicBezTo>
                <a:cubicBezTo>
                  <a:pt x="26565" y="475377"/>
                  <a:pt x="42644" y="631971"/>
                  <a:pt x="58723" y="788565"/>
                </a:cubicBez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Titel 4">
            <a:extLst>
              <a:ext uri="{FF2B5EF4-FFF2-40B4-BE49-F238E27FC236}">
                <a16:creationId xmlns:a16="http://schemas.microsoft.com/office/drawing/2014/main" id="{B9456DAA-0C93-4D34-811C-74DAB30B6C08}"/>
              </a:ext>
            </a:extLst>
          </p:cNvPr>
          <p:cNvSpPr txBox="1">
            <a:spLocks/>
          </p:cNvSpPr>
          <p:nvPr/>
        </p:nvSpPr>
        <p:spPr>
          <a:xfrm>
            <a:off x="7673873" y="4035855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>
                <a:solidFill>
                  <a:schemeClr val="accent1"/>
                </a:solidFill>
              </a:rPr>
              <a:t>Loose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24" name="Titel 4">
            <a:extLst>
              <a:ext uri="{FF2B5EF4-FFF2-40B4-BE49-F238E27FC236}">
                <a16:creationId xmlns:a16="http://schemas.microsoft.com/office/drawing/2014/main" id="{17D93B22-FF9A-4BF6-9871-F5C342B632C5}"/>
              </a:ext>
            </a:extLst>
          </p:cNvPr>
          <p:cNvSpPr txBox="1">
            <a:spLocks/>
          </p:cNvSpPr>
          <p:nvPr/>
        </p:nvSpPr>
        <p:spPr>
          <a:xfrm rot="20890111">
            <a:off x="6181725" y="4139913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>
                <a:solidFill>
                  <a:schemeClr val="accent1"/>
                </a:solidFill>
              </a:rPr>
              <a:t>Strict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25" name="Titel 4">
            <a:extLst>
              <a:ext uri="{FF2B5EF4-FFF2-40B4-BE49-F238E27FC236}">
                <a16:creationId xmlns:a16="http://schemas.microsoft.com/office/drawing/2014/main" id="{DEE23C9D-D214-4CA4-AC04-2A17A646346E}"/>
              </a:ext>
            </a:extLst>
          </p:cNvPr>
          <p:cNvSpPr txBox="1">
            <a:spLocks/>
          </p:cNvSpPr>
          <p:nvPr/>
        </p:nvSpPr>
        <p:spPr>
          <a:xfrm rot="791438">
            <a:off x="9544745" y="4325891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>
                <a:solidFill>
                  <a:schemeClr val="accent1"/>
                </a:solidFill>
              </a:rPr>
              <a:t>Strict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7085642-D7F8-44E2-B433-74B9684A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0800" y="5353940"/>
            <a:ext cx="601200" cy="365125"/>
          </a:xfrm>
        </p:spPr>
        <p:txBody>
          <a:bodyPr/>
          <a:lstStyle/>
          <a:p>
            <a:fld id="{CBCF9B5F-7303-487F-84C3-25EFE368C5C8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DCE5CB3-C622-4C90-8CB3-938FDCB11B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27182" r="6511" b="30980"/>
          <a:stretch/>
        </p:blipFill>
        <p:spPr>
          <a:xfrm>
            <a:off x="2717762" y="4953639"/>
            <a:ext cx="1202249" cy="4653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8854A4-4714-49AA-850F-1CC571C14D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27182" r="6288" b="30824"/>
          <a:stretch/>
        </p:blipFill>
        <p:spPr>
          <a:xfrm>
            <a:off x="2713930" y="4239401"/>
            <a:ext cx="1204243" cy="4665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C3DE262-3EC9-4B5C-9A65-C19E8D7281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t="26841" r="6178" b="30353"/>
          <a:stretch/>
        </p:blipFill>
        <p:spPr>
          <a:xfrm>
            <a:off x="2690686" y="2800687"/>
            <a:ext cx="1214341" cy="4768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BD5E1F-B028-43D5-8BCF-2B88F6E594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t="27182" r="5400" b="30510"/>
          <a:stretch/>
        </p:blipFill>
        <p:spPr>
          <a:xfrm>
            <a:off x="2690685" y="2086450"/>
            <a:ext cx="1214341" cy="4665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6670B-480D-44E2-9BCE-95D9BA2AD841}"/>
              </a:ext>
            </a:extLst>
          </p:cNvPr>
          <p:cNvSpPr txBox="1"/>
          <p:nvPr/>
        </p:nvSpPr>
        <p:spPr>
          <a:xfrm>
            <a:off x="2103901" y="1808724"/>
            <a:ext cx="38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/>
              <a:t>Head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220309-351E-48E7-BC00-7FC636E7D853}"/>
              </a:ext>
            </a:extLst>
          </p:cNvPr>
          <p:cNvSpPr txBox="1"/>
          <p:nvPr/>
        </p:nvSpPr>
        <p:spPr>
          <a:xfrm>
            <a:off x="2103903" y="2522961"/>
            <a:ext cx="38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/>
              <a:t>Power </a:t>
            </a:r>
            <a:r>
              <a:rPr lang="da-DK" sz="1400" err="1"/>
              <a:t>consumption</a:t>
            </a:r>
            <a:endParaRPr lang="da-DK" sz="1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D7799C-7A7C-4E8E-A8D4-74EB9859CD5D}"/>
              </a:ext>
            </a:extLst>
          </p:cNvPr>
          <p:cNvSpPr txBox="1"/>
          <p:nvPr/>
        </p:nvSpPr>
        <p:spPr>
          <a:xfrm>
            <a:off x="2103900" y="4675912"/>
            <a:ext cx="38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err="1"/>
              <a:t>Axial</a:t>
            </a:r>
            <a:r>
              <a:rPr lang="da-DK" sz="1400"/>
              <a:t> 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A07F8D-8FC5-4422-81EB-F682A9FCE471}"/>
              </a:ext>
            </a:extLst>
          </p:cNvPr>
          <p:cNvSpPr txBox="1"/>
          <p:nvPr/>
        </p:nvSpPr>
        <p:spPr>
          <a:xfrm>
            <a:off x="2103902" y="3961675"/>
            <a:ext cx="38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/>
              <a:t>Minimum </a:t>
            </a:r>
            <a:r>
              <a:rPr lang="da-DK" sz="1400" err="1"/>
              <a:t>pressure</a:t>
            </a:r>
            <a:endParaRPr lang="da-DK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DDC691-B957-4566-93D4-234DB31CADB4}"/>
              </a:ext>
            </a:extLst>
          </p:cNvPr>
          <p:cNvSpPr txBox="1"/>
          <p:nvPr/>
        </p:nvSpPr>
        <p:spPr>
          <a:xfrm>
            <a:off x="2103903" y="3247438"/>
            <a:ext cx="38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err="1"/>
              <a:t>Efficiency</a:t>
            </a:r>
            <a:endParaRPr lang="da-DK" sz="14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5014CCE-4E11-4D28-86FA-95CDCFBBB4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2" t="26842" r="6289" b="30824"/>
          <a:stretch/>
        </p:blipFill>
        <p:spPr>
          <a:xfrm>
            <a:off x="2705461" y="3525164"/>
            <a:ext cx="1206655" cy="4665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90E803D-826F-4749-A8B5-A83EC491AEB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r="2663"/>
          <a:stretch/>
        </p:blipFill>
        <p:spPr>
          <a:xfrm>
            <a:off x="-3816467" y="2175380"/>
            <a:ext cx="3623859" cy="293242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8881AF-199C-4DA3-9453-F512B0EFE780}"/>
              </a:ext>
            </a:extLst>
          </p:cNvPr>
          <p:cNvCxnSpPr>
            <a:cxnSpLocks/>
          </p:cNvCxnSpPr>
          <p:nvPr/>
        </p:nvCxnSpPr>
        <p:spPr>
          <a:xfrm flipV="1">
            <a:off x="8998744" y="2766807"/>
            <a:ext cx="235744" cy="33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37D2C6-2608-497E-A0A9-57B4CBD67FC9}"/>
              </a:ext>
            </a:extLst>
          </p:cNvPr>
          <p:cNvCxnSpPr>
            <a:cxnSpLocks/>
          </p:cNvCxnSpPr>
          <p:nvPr/>
        </p:nvCxnSpPr>
        <p:spPr>
          <a:xfrm>
            <a:off x="9386055" y="4125301"/>
            <a:ext cx="92015" cy="208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39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19" grpId="0" animBg="1"/>
      <p:bldP spid="22" grpId="0" animBg="1"/>
      <p:bldP spid="23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DC048C-75AA-451C-A9B0-D56942D9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60363"/>
            <a:ext cx="11471275" cy="814387"/>
          </a:xfrm>
        </p:spPr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/>
            </a:br>
            <a:r>
              <a:rPr lang="da-DK" err="1"/>
              <a:t>Adjusted</a:t>
            </a:r>
            <a:r>
              <a:rPr lang="da-DK"/>
              <a:t> tolerance zones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9776E-8BC9-4B2F-98D4-18502F96C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0800" y="6001640"/>
            <a:ext cx="601200" cy="365125"/>
          </a:xfrm>
        </p:spPr>
        <p:txBody>
          <a:bodyPr/>
          <a:lstStyle/>
          <a:p>
            <a:fld id="{CBCF9B5F-7303-487F-84C3-25EFE368C5C8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EE0D90-C975-4873-BA4A-BAEA4CD843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21474" r="3718" b="15317"/>
          <a:stretch/>
        </p:blipFill>
        <p:spPr>
          <a:xfrm>
            <a:off x="7346463" y="4935551"/>
            <a:ext cx="867508" cy="348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F10CA-3B8E-40C0-B79D-1CD013AFA8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24783" r="7885" b="19009"/>
          <a:stretch/>
        </p:blipFill>
        <p:spPr>
          <a:xfrm>
            <a:off x="8787989" y="4935551"/>
            <a:ext cx="856854" cy="3480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7A0258-7373-49FC-83BC-B1E674E465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24784" r="7628" b="19127"/>
          <a:stretch/>
        </p:blipFill>
        <p:spPr>
          <a:xfrm>
            <a:off x="10218861" y="4935551"/>
            <a:ext cx="902677" cy="36620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18527F6-BC08-4DE6-BA1C-A28A98803391}"/>
              </a:ext>
            </a:extLst>
          </p:cNvPr>
          <p:cNvGrpSpPr/>
          <p:nvPr/>
        </p:nvGrpSpPr>
        <p:grpSpPr>
          <a:xfrm>
            <a:off x="1214212" y="2374268"/>
            <a:ext cx="3954812" cy="2153147"/>
            <a:chOff x="1172081" y="2424479"/>
            <a:chExt cx="3954812" cy="215314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C0D43B-5DC2-45DF-B7F5-91EE3B324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081" y="2640045"/>
              <a:ext cx="3954812" cy="1656212"/>
            </a:xfrm>
            <a:prstGeom prst="rect">
              <a:avLst/>
            </a:prstGeom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6D7F3B3E-3346-47A3-81FE-0438B906562E}"/>
                </a:ext>
              </a:extLst>
            </p:cNvPr>
            <p:cNvSpPr/>
            <p:nvPr/>
          </p:nvSpPr>
          <p:spPr>
            <a:xfrm>
              <a:off x="1750644" y="2727966"/>
              <a:ext cx="85969" cy="1141046"/>
            </a:xfrm>
            <a:prstGeom prst="arc">
              <a:avLst>
                <a:gd name="adj1" fmla="val 16456071"/>
                <a:gd name="adj2" fmla="val 5249696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D71E4EFF-C9C4-4145-9997-190C3F152E24}"/>
                </a:ext>
              </a:extLst>
            </p:cNvPr>
            <p:cNvSpPr/>
            <p:nvPr/>
          </p:nvSpPr>
          <p:spPr>
            <a:xfrm rot="21338867">
              <a:off x="4056183" y="2424479"/>
              <a:ext cx="212970" cy="2153147"/>
            </a:xfrm>
            <a:prstGeom prst="arc">
              <a:avLst>
                <a:gd name="adj1" fmla="val 16429696"/>
                <a:gd name="adj2" fmla="val 502887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E22F72-1162-48FD-833A-03CF48334D6E}"/>
              </a:ext>
            </a:extLst>
          </p:cNvPr>
          <p:cNvGrpSpPr/>
          <p:nvPr/>
        </p:nvGrpSpPr>
        <p:grpSpPr>
          <a:xfrm>
            <a:off x="7612806" y="5465626"/>
            <a:ext cx="3343742" cy="341110"/>
            <a:chOff x="7612806" y="5773040"/>
            <a:chExt cx="3343742" cy="34111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55DD81-6903-4687-AEBA-DF8B5DEC5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12806" y="5773040"/>
              <a:ext cx="3343742" cy="6668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401F95-32F8-4A22-A710-EC0E4820ECF2}"/>
                </a:ext>
              </a:extLst>
            </p:cNvPr>
            <p:cNvSpPr txBox="1"/>
            <p:nvPr/>
          </p:nvSpPr>
          <p:spPr>
            <a:xfrm>
              <a:off x="7614901" y="5773040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/>
                <a:t>+/- 0.1 mm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239363-8821-4812-9F83-9EB29DD9C7D6}"/>
                </a:ext>
              </a:extLst>
            </p:cNvPr>
            <p:cNvSpPr txBox="1"/>
            <p:nvPr/>
          </p:nvSpPr>
          <p:spPr>
            <a:xfrm>
              <a:off x="8731726" y="5773040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/>
                <a:t>+/- 0.3 mm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B65C41-0CB6-4CC6-A872-23035EF80756}"/>
                </a:ext>
              </a:extLst>
            </p:cNvPr>
            <p:cNvSpPr txBox="1"/>
            <p:nvPr/>
          </p:nvSpPr>
          <p:spPr>
            <a:xfrm>
              <a:off x="9848552" y="5775596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/>
                <a:t>+/- 0.5 mm</a:t>
              </a:r>
            </a:p>
          </p:txBody>
        </p:sp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959B53F-40C4-4EAD-8E23-C278ED43D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831958"/>
              </p:ext>
            </p:extLst>
          </p:nvPr>
        </p:nvGraphicFramePr>
        <p:xfrm>
          <a:off x="5935114" y="1710463"/>
          <a:ext cx="5575567" cy="3160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47495E4-06BD-4C5B-86C6-5888F60E3AEF}"/>
              </a:ext>
            </a:extLst>
          </p:cNvPr>
          <p:cNvSpPr txBox="1"/>
          <p:nvPr/>
        </p:nvSpPr>
        <p:spPr>
          <a:xfrm>
            <a:off x="7501401" y="464771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/>
              <a:t>Case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6D9A9-3C91-42EC-984A-6975DA5D6B80}"/>
              </a:ext>
            </a:extLst>
          </p:cNvPr>
          <p:cNvSpPr txBox="1"/>
          <p:nvPr/>
        </p:nvSpPr>
        <p:spPr>
          <a:xfrm>
            <a:off x="8886363" y="4649915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/>
              <a:t>Case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A35A30-6417-409F-B8C1-302E43CDFE77}"/>
              </a:ext>
            </a:extLst>
          </p:cNvPr>
          <p:cNvSpPr txBox="1"/>
          <p:nvPr/>
        </p:nvSpPr>
        <p:spPr>
          <a:xfrm>
            <a:off x="10383946" y="4639507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/>
              <a:t>Case 3</a:t>
            </a:r>
          </a:p>
        </p:txBody>
      </p:sp>
    </p:spTree>
    <p:extLst>
      <p:ext uri="{BB962C8B-B14F-4D97-AF65-F5344CB8AC3E}">
        <p14:creationId xmlns:p14="http://schemas.microsoft.com/office/powerpoint/2010/main" val="11222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" grpId="0"/>
      <p:bldP spid="19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607A974-3D6F-4A87-98F9-757664E98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216169"/>
              </p:ext>
            </p:extLst>
          </p:nvPr>
        </p:nvGraphicFramePr>
        <p:xfrm>
          <a:off x="1797255" y="1770626"/>
          <a:ext cx="5108920" cy="4087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D7D95901-7BED-45C4-A784-5077C3810929}"/>
              </a:ext>
            </a:extLst>
          </p:cNvPr>
          <p:cNvSpPr/>
          <p:nvPr/>
        </p:nvSpPr>
        <p:spPr>
          <a:xfrm>
            <a:off x="896486" y="1123950"/>
            <a:ext cx="4721090" cy="5014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7F5F3-6BFE-480F-A051-52C793095DD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a-DK" err="1"/>
              <a:t>Prediction</a:t>
            </a:r>
            <a:r>
              <a:rPr lang="da-DK"/>
              <a:t> of tolerance </a:t>
            </a:r>
            <a:r>
              <a:rPr lang="da-DK" err="1"/>
              <a:t>impact</a:t>
            </a:r>
            <a:endParaRPr lang="da-DK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DC048C-75AA-451C-A9B0-D56942D9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25" y="315087"/>
            <a:ext cx="11471275" cy="814387"/>
          </a:xfrm>
        </p:spPr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/>
            </a:br>
            <a:r>
              <a:rPr lang="da-DK" err="1"/>
              <a:t>Adjusted</a:t>
            </a:r>
            <a:r>
              <a:rPr lang="da-DK"/>
              <a:t> tolerance zones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E469AC-C36C-42B1-8349-DF4C4E4D2FE3}"/>
              </a:ext>
            </a:extLst>
          </p:cNvPr>
          <p:cNvCxnSpPr>
            <a:cxnSpLocks/>
          </p:cNvCxnSpPr>
          <p:nvPr/>
        </p:nvCxnSpPr>
        <p:spPr>
          <a:xfrm>
            <a:off x="9464434" y="1745456"/>
            <a:ext cx="687937" cy="965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3F4748-17EE-4178-B6D6-F5DE71C76AF7}"/>
              </a:ext>
            </a:extLst>
          </p:cNvPr>
          <p:cNvSpPr txBox="1">
            <a:spLocks/>
          </p:cNvSpPr>
          <p:nvPr/>
        </p:nvSpPr>
        <p:spPr>
          <a:xfrm>
            <a:off x="7954176" y="1493426"/>
            <a:ext cx="3404213" cy="291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1600"/>
              <a:t>Peak difference: 2.5 %-points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05414-2F2C-424B-8689-7B1C4F652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25</a:t>
            </a:fld>
            <a:endParaRPr lang="en-GB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D461F26-ED85-4AEA-8F8C-A323D2A6C8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8863237"/>
              </p:ext>
            </p:extLst>
          </p:nvPr>
        </p:nvGraphicFramePr>
        <p:xfrm>
          <a:off x="1056763" y="2159489"/>
          <a:ext cx="4560813" cy="364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607A974-3D6F-4A87-98F9-757664E98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88867"/>
              </p:ext>
            </p:extLst>
          </p:nvPr>
        </p:nvGraphicFramePr>
        <p:xfrm>
          <a:off x="7061592" y="2159489"/>
          <a:ext cx="4560277" cy="364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3AF1E8-7347-4102-8F55-7879F8FEC007}"/>
              </a:ext>
            </a:extLst>
          </p:cNvPr>
          <p:cNvCxnSpPr>
            <a:cxnSpLocks/>
          </p:cNvCxnSpPr>
          <p:nvPr/>
        </p:nvCxnSpPr>
        <p:spPr>
          <a:xfrm>
            <a:off x="9453416" y="1745456"/>
            <a:ext cx="687936" cy="115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8998E37-D53D-45E6-8DEC-5F67A1519B5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21474" r="3718" b="15317"/>
          <a:stretch/>
        </p:blipFill>
        <p:spPr>
          <a:xfrm>
            <a:off x="5587140" y="5574418"/>
            <a:ext cx="867508" cy="348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04A256-88D3-437E-98E0-02809497DE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24784" r="7628" b="19127"/>
          <a:stretch/>
        </p:blipFill>
        <p:spPr>
          <a:xfrm>
            <a:off x="6579338" y="5575084"/>
            <a:ext cx="902677" cy="36620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860B20A-5844-4303-AD06-3EBEAD2AD2D7}"/>
              </a:ext>
            </a:extLst>
          </p:cNvPr>
          <p:cNvGrpSpPr/>
          <p:nvPr/>
        </p:nvGrpSpPr>
        <p:grpSpPr>
          <a:xfrm>
            <a:off x="4902555" y="6044445"/>
            <a:ext cx="3343742" cy="341110"/>
            <a:chOff x="7612806" y="5773040"/>
            <a:chExt cx="3343742" cy="34111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94EEDA-7ACC-43E6-8028-A7C5B296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2806" y="5773040"/>
              <a:ext cx="3343742" cy="6668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947881-032C-476C-9843-AC1E3E2CE9D8}"/>
                </a:ext>
              </a:extLst>
            </p:cNvPr>
            <p:cNvSpPr txBox="1"/>
            <p:nvPr/>
          </p:nvSpPr>
          <p:spPr>
            <a:xfrm>
              <a:off x="7614901" y="5773040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/>
                <a:t>+/- 0.1 mm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858A50-420A-4559-B75F-CA7543E15FA1}"/>
                </a:ext>
              </a:extLst>
            </p:cNvPr>
            <p:cNvSpPr txBox="1"/>
            <p:nvPr/>
          </p:nvSpPr>
          <p:spPr>
            <a:xfrm>
              <a:off x="8731726" y="5773040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/>
                <a:t>+/- 0.3 mm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A9D417-61C9-436E-BE6A-64B248CA48B2}"/>
                </a:ext>
              </a:extLst>
            </p:cNvPr>
            <p:cNvSpPr txBox="1"/>
            <p:nvPr/>
          </p:nvSpPr>
          <p:spPr>
            <a:xfrm>
              <a:off x="9848552" y="5775596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600"/>
                <a:t>+/- 0.5 mm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68F58-C5AF-4031-9DEC-735F58FF816C}"/>
              </a:ext>
            </a:extLst>
          </p:cNvPr>
          <p:cNvSpPr txBox="1"/>
          <p:nvPr/>
        </p:nvSpPr>
        <p:spPr>
          <a:xfrm>
            <a:off x="5742078" y="5286581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/>
              <a:t>Case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E96F-96E6-4712-A450-433F692D27BF}"/>
              </a:ext>
            </a:extLst>
          </p:cNvPr>
          <p:cNvSpPr txBox="1"/>
          <p:nvPr/>
        </p:nvSpPr>
        <p:spPr>
          <a:xfrm>
            <a:off x="6744423" y="5279040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/>
              <a:t>Case 3</a:t>
            </a:r>
          </a:p>
        </p:txBody>
      </p:sp>
    </p:spTree>
    <p:extLst>
      <p:ext uri="{BB962C8B-B14F-4D97-AF65-F5344CB8AC3E}">
        <p14:creationId xmlns:p14="http://schemas.microsoft.com/office/powerpoint/2010/main" val="132001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18" grpId="0" uiExpand="1">
        <p:bldSub>
          <a:bldChart bld="series"/>
        </p:bldSub>
      </p:bldGraphic>
      <p:bldGraphic spid="20" grpId="0" uiExpand="1">
        <p:bldSub>
          <a:bldChart bld="series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1108401" y="2040090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>
                <a:solidFill>
                  <a:schemeClr val="bg1">
                    <a:alpha val="44000"/>
                  </a:schemeClr>
                </a:solidFill>
              </a:rPr>
              <a:t>Sensitive regions identified</a:t>
            </a:r>
            <a:endParaRPr lang="en-US" sz="320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946976" y="2040089"/>
            <a:ext cx="706755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Tighten tolerances in important regions</a:t>
            </a:r>
            <a:endParaRPr lang="en-US" sz="320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3DF17728-BA64-4F19-BD49-784135FD87AE}"/>
              </a:ext>
            </a:extLst>
          </p:cNvPr>
          <p:cNvSpPr txBox="1">
            <a:spLocks/>
          </p:cNvSpPr>
          <p:nvPr/>
        </p:nvSpPr>
        <p:spPr>
          <a:xfrm>
            <a:off x="594049" y="3699670"/>
            <a:ext cx="5452437" cy="4687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600">
                <a:solidFill>
                  <a:schemeClr val="bg1">
                    <a:alpha val="44000"/>
                  </a:schemeClr>
                </a:solidFill>
              </a:rPr>
              <a:t> </a:t>
            </a:r>
            <a:endParaRPr lang="en-US" sz="440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6D085641-28DB-426D-BCEF-0F3B2404F8AB}"/>
              </a:ext>
            </a:extLst>
          </p:cNvPr>
          <p:cNvSpPr txBox="1">
            <a:spLocks/>
          </p:cNvSpPr>
          <p:nvPr/>
        </p:nvSpPr>
        <p:spPr>
          <a:xfrm>
            <a:off x="4946975" y="2456742"/>
            <a:ext cx="763491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Loosen tolerances in less important regions</a:t>
            </a:r>
            <a:endParaRPr lang="en-US" sz="320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1EC298D5-92B3-44C9-9582-D7DA55E0AB32}"/>
              </a:ext>
            </a:extLst>
          </p:cNvPr>
          <p:cNvSpPr txBox="1">
            <a:spLocks/>
          </p:cNvSpPr>
          <p:nvPr/>
        </p:nvSpPr>
        <p:spPr>
          <a:xfrm>
            <a:off x="4946973" y="2873395"/>
            <a:ext cx="75342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Reduce complexity and/or increase performance</a:t>
            </a:r>
            <a:endParaRPr lang="en-US" sz="320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A1383BD3-FD69-4EB8-A2B2-23861F073875}"/>
              </a:ext>
            </a:extLst>
          </p:cNvPr>
          <p:cNvSpPr txBox="1">
            <a:spLocks/>
          </p:cNvSpPr>
          <p:nvPr/>
        </p:nvSpPr>
        <p:spPr>
          <a:xfrm>
            <a:off x="1698173" y="5227536"/>
            <a:ext cx="317260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>
                <a:solidFill>
                  <a:schemeClr val="bg1">
                    <a:alpha val="44000"/>
                  </a:schemeClr>
                </a:solidFill>
              </a:rPr>
              <a:t>New methodology</a:t>
            </a:r>
            <a:endParaRPr lang="en-US" sz="320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87E211B-7E63-41B6-B674-517DA1E59E37}"/>
              </a:ext>
            </a:extLst>
          </p:cNvPr>
          <p:cNvSpPr txBox="1">
            <a:spLocks/>
          </p:cNvSpPr>
          <p:nvPr/>
        </p:nvSpPr>
        <p:spPr>
          <a:xfrm>
            <a:off x="4946976" y="5227535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Applicable to any geometry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EAEE162-0192-4A93-BFEA-06F5890B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675497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7. </a:t>
            </a:r>
            <a:r>
              <a:rPr lang="da-DK" err="1">
                <a:solidFill>
                  <a:schemeClr val="bg1">
                    <a:lumMod val="65000"/>
                  </a:schemeClr>
                </a:solidFill>
              </a:rPr>
              <a:t>Conclusion</a:t>
            </a:r>
            <a:br>
              <a:rPr lang="da-DK"/>
            </a:br>
            <a:endParaRPr lang="da-DK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5C39EDFF-69C8-4B96-811A-B6E8A6526738}"/>
              </a:ext>
            </a:extLst>
          </p:cNvPr>
          <p:cNvSpPr txBox="1">
            <a:spLocks/>
          </p:cNvSpPr>
          <p:nvPr/>
        </p:nvSpPr>
        <p:spPr>
          <a:xfrm>
            <a:off x="4946972" y="3887835"/>
            <a:ext cx="75342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Optimize tolerances and avoid over-engineering</a:t>
            </a:r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98A0BCBD-B9D3-4A97-BE8C-FF361C3FD387}"/>
              </a:ext>
            </a:extLst>
          </p:cNvPr>
          <p:cNvSpPr txBox="1">
            <a:spLocks/>
          </p:cNvSpPr>
          <p:nvPr/>
        </p:nvSpPr>
        <p:spPr>
          <a:xfrm>
            <a:off x="289251" y="3887835"/>
            <a:ext cx="4581526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>
                <a:solidFill>
                  <a:schemeClr val="bg1">
                    <a:alpha val="44000"/>
                  </a:schemeClr>
                </a:solidFill>
              </a:rPr>
              <a:t>Estimated performance variations</a:t>
            </a:r>
          </a:p>
        </p:txBody>
      </p:sp>
      <p:sp>
        <p:nvSpPr>
          <p:cNvPr id="18" name="Titel 4">
            <a:extLst>
              <a:ext uri="{FF2B5EF4-FFF2-40B4-BE49-F238E27FC236}">
                <a16:creationId xmlns:a16="http://schemas.microsoft.com/office/drawing/2014/main" id="{D84E3816-5F2F-4782-AE81-62DFBC03384E}"/>
              </a:ext>
            </a:extLst>
          </p:cNvPr>
          <p:cNvSpPr txBox="1">
            <a:spLocks/>
          </p:cNvSpPr>
          <p:nvPr/>
        </p:nvSpPr>
        <p:spPr>
          <a:xfrm>
            <a:off x="4946971" y="4309963"/>
            <a:ext cx="75342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Estimate required safety margins in design phase</a:t>
            </a:r>
            <a:endParaRPr lang="en-US" sz="3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C26B1-4B84-481C-94B9-C5F9752A7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1108401" y="1437323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>
                <a:solidFill>
                  <a:schemeClr val="bg1">
                    <a:alpha val="44000"/>
                  </a:schemeClr>
                </a:solidFill>
              </a:rPr>
              <a:t>Sensitive regions identified</a:t>
            </a:r>
            <a:endParaRPr lang="en-US" sz="320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946976" y="1437322"/>
            <a:ext cx="564408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Tighten tolerances in important regions</a:t>
            </a:r>
            <a:endParaRPr lang="en-US" sz="320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3DF17728-BA64-4F19-BD49-784135FD87AE}"/>
              </a:ext>
            </a:extLst>
          </p:cNvPr>
          <p:cNvSpPr txBox="1">
            <a:spLocks/>
          </p:cNvSpPr>
          <p:nvPr/>
        </p:nvSpPr>
        <p:spPr>
          <a:xfrm>
            <a:off x="594049" y="2529341"/>
            <a:ext cx="5452437" cy="4687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600">
                <a:solidFill>
                  <a:schemeClr val="bg1">
                    <a:alpha val="44000"/>
                  </a:schemeClr>
                </a:solidFill>
              </a:rPr>
              <a:t> </a:t>
            </a:r>
            <a:endParaRPr lang="en-US" sz="440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6D085641-28DB-426D-BCEF-0F3B2404F8AB}"/>
              </a:ext>
            </a:extLst>
          </p:cNvPr>
          <p:cNvSpPr txBox="1">
            <a:spLocks/>
          </p:cNvSpPr>
          <p:nvPr/>
        </p:nvSpPr>
        <p:spPr>
          <a:xfrm>
            <a:off x="4946976" y="1853975"/>
            <a:ext cx="6212256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Loosen tolerances in less important regions</a:t>
            </a:r>
            <a:endParaRPr lang="en-US" sz="320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1EC298D5-92B3-44C9-9582-D7DA55E0AB32}"/>
              </a:ext>
            </a:extLst>
          </p:cNvPr>
          <p:cNvSpPr txBox="1">
            <a:spLocks/>
          </p:cNvSpPr>
          <p:nvPr/>
        </p:nvSpPr>
        <p:spPr>
          <a:xfrm>
            <a:off x="4946974" y="2270628"/>
            <a:ext cx="657624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Reduce complexity and/or increase performance</a:t>
            </a:r>
            <a:endParaRPr lang="en-US" sz="320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A1383BD3-FD69-4EB8-A2B2-23861F073875}"/>
              </a:ext>
            </a:extLst>
          </p:cNvPr>
          <p:cNvSpPr txBox="1">
            <a:spLocks/>
          </p:cNvSpPr>
          <p:nvPr/>
        </p:nvSpPr>
        <p:spPr>
          <a:xfrm>
            <a:off x="1698173" y="3592124"/>
            <a:ext cx="317260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>
                <a:solidFill>
                  <a:schemeClr val="bg1">
                    <a:alpha val="44000"/>
                  </a:schemeClr>
                </a:solidFill>
              </a:rPr>
              <a:t>New methodology</a:t>
            </a:r>
            <a:endParaRPr lang="en-US" sz="320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87E211B-7E63-41B6-B674-517DA1E59E37}"/>
              </a:ext>
            </a:extLst>
          </p:cNvPr>
          <p:cNvSpPr txBox="1">
            <a:spLocks/>
          </p:cNvSpPr>
          <p:nvPr/>
        </p:nvSpPr>
        <p:spPr>
          <a:xfrm>
            <a:off x="4946977" y="3592123"/>
            <a:ext cx="419702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Applicable to any geometry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EAEE162-0192-4A93-BFEA-06F5890B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675497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7. </a:t>
            </a:r>
            <a:r>
              <a:rPr lang="da-DK" err="1">
                <a:solidFill>
                  <a:schemeClr val="bg1">
                    <a:lumMod val="65000"/>
                  </a:schemeClr>
                </a:solidFill>
              </a:rPr>
              <a:t>Conclusion</a:t>
            </a:r>
            <a:br>
              <a:rPr lang="da-DK"/>
            </a:br>
            <a:endParaRPr lang="da-DK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5C39EDFF-69C8-4B96-811A-B6E8A6526738}"/>
              </a:ext>
            </a:extLst>
          </p:cNvPr>
          <p:cNvSpPr txBox="1">
            <a:spLocks/>
          </p:cNvSpPr>
          <p:nvPr/>
        </p:nvSpPr>
        <p:spPr>
          <a:xfrm>
            <a:off x="4946973" y="2717506"/>
            <a:ext cx="657624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Optimize tolerances and avoid over-engineering</a:t>
            </a:r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98A0BCBD-B9D3-4A97-BE8C-FF361C3FD387}"/>
              </a:ext>
            </a:extLst>
          </p:cNvPr>
          <p:cNvSpPr txBox="1">
            <a:spLocks/>
          </p:cNvSpPr>
          <p:nvPr/>
        </p:nvSpPr>
        <p:spPr>
          <a:xfrm>
            <a:off x="289251" y="2717506"/>
            <a:ext cx="4581526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>
                <a:solidFill>
                  <a:schemeClr val="bg1">
                    <a:alpha val="44000"/>
                  </a:schemeClr>
                </a:solidFill>
              </a:rPr>
              <a:t>Estimated performance variations</a:t>
            </a:r>
          </a:p>
        </p:txBody>
      </p:sp>
      <p:sp>
        <p:nvSpPr>
          <p:cNvPr id="18" name="Titel 4">
            <a:extLst>
              <a:ext uri="{FF2B5EF4-FFF2-40B4-BE49-F238E27FC236}">
                <a16:creationId xmlns:a16="http://schemas.microsoft.com/office/drawing/2014/main" id="{D84E3816-5F2F-4782-AE81-62DFBC03384E}"/>
              </a:ext>
            </a:extLst>
          </p:cNvPr>
          <p:cNvSpPr txBox="1">
            <a:spLocks/>
          </p:cNvSpPr>
          <p:nvPr/>
        </p:nvSpPr>
        <p:spPr>
          <a:xfrm>
            <a:off x="4946971" y="3139634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Estimate required safety margins in design phase</a:t>
            </a:r>
            <a:endParaRPr lang="en-US" sz="3200"/>
          </a:p>
        </p:txBody>
      </p:sp>
      <p:sp>
        <p:nvSpPr>
          <p:cNvPr id="19" name="Titel 4">
            <a:extLst>
              <a:ext uri="{FF2B5EF4-FFF2-40B4-BE49-F238E27FC236}">
                <a16:creationId xmlns:a16="http://schemas.microsoft.com/office/drawing/2014/main" id="{55918CCB-8A7D-4F50-ACF5-C22E22C3F4E4}"/>
              </a:ext>
            </a:extLst>
          </p:cNvPr>
          <p:cNvSpPr txBox="1">
            <a:spLocks/>
          </p:cNvSpPr>
          <p:nvPr/>
        </p:nvSpPr>
        <p:spPr>
          <a:xfrm>
            <a:off x="1698172" y="5159213"/>
            <a:ext cx="317260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>
                <a:solidFill>
                  <a:schemeClr val="bg1">
                    <a:alpha val="44000"/>
                  </a:schemeClr>
                </a:solidFill>
              </a:rPr>
              <a:t>Next steps</a:t>
            </a:r>
            <a:endParaRPr lang="en-US" sz="320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20" name="Titel 4">
            <a:extLst>
              <a:ext uri="{FF2B5EF4-FFF2-40B4-BE49-F238E27FC236}">
                <a16:creationId xmlns:a16="http://schemas.microsoft.com/office/drawing/2014/main" id="{0B60FC3A-34B2-4E1E-A156-AD5C1D19689A}"/>
              </a:ext>
            </a:extLst>
          </p:cNvPr>
          <p:cNvSpPr txBox="1">
            <a:spLocks/>
          </p:cNvSpPr>
          <p:nvPr/>
        </p:nvSpPr>
        <p:spPr>
          <a:xfrm>
            <a:off x="4946976" y="5159212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Test on more geometries</a:t>
            </a:r>
          </a:p>
        </p:txBody>
      </p:sp>
      <p:sp>
        <p:nvSpPr>
          <p:cNvPr id="21" name="Titel 4">
            <a:extLst>
              <a:ext uri="{FF2B5EF4-FFF2-40B4-BE49-F238E27FC236}">
                <a16:creationId xmlns:a16="http://schemas.microsoft.com/office/drawing/2014/main" id="{2C66394D-B843-4F96-97A7-92A37BB5BFAD}"/>
              </a:ext>
            </a:extLst>
          </p:cNvPr>
          <p:cNvSpPr txBox="1">
            <a:spLocks/>
          </p:cNvSpPr>
          <p:nvPr/>
        </p:nvSpPr>
        <p:spPr>
          <a:xfrm>
            <a:off x="4946971" y="5512990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Include in design procedures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753FB-8D1F-4C61-88CD-B49489DDB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52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B2B1-7A3D-47B4-B4CF-7DA43257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5EB8B-61D5-44E1-9303-934F8A9FF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028" name="Picture 4" descr="https://paperpull.com/wp-content/uploads/2018/10/thats-all-folks-wallpaper.jpg">
            <a:extLst>
              <a:ext uri="{FF2B5EF4-FFF2-40B4-BE49-F238E27FC236}">
                <a16:creationId xmlns:a16="http://schemas.microsoft.com/office/drawing/2014/main" id="{C9B32763-A2D8-4F37-9F2D-795A0CF2B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FC16C-9329-48B4-A9E2-F3CA17F7E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91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1" descr="GrA3544p_w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177" y="4802562"/>
            <a:ext cx="2123804" cy="156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3" descr="fire_stati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9" y="4299232"/>
            <a:ext cx="1302087" cy="172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8" descr="GrA3549p_la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83" y="983923"/>
            <a:ext cx="1378568" cy="198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2" descr="booster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30" y="3478111"/>
            <a:ext cx="1123509" cy="1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0" descr="804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732" y="3302195"/>
            <a:ext cx="741145" cy="150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6" descr="gra345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87" y="4960909"/>
            <a:ext cx="1113628" cy="94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3" descr="SP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7807">
            <a:off x="1352766" y="2006377"/>
            <a:ext cx="151487" cy="177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7" descr="gra809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57" y="5017756"/>
            <a:ext cx="822505" cy="109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9" descr="gr52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56" y="1043443"/>
            <a:ext cx="757915" cy="218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89" descr="gra913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796" y="2276884"/>
            <a:ext cx="1139883" cy="9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2" descr="Gr7561p_w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59" y="2408799"/>
            <a:ext cx="655191" cy="202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04" y="2324163"/>
            <a:ext cx="1023240" cy="122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9" descr="booster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09" y="1110288"/>
            <a:ext cx="970771" cy="54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9" descr="GrA9203p_d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05" y="1876424"/>
            <a:ext cx="833439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7" y="983923"/>
            <a:ext cx="937328" cy="1035357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29" b="57030"/>
          <a:stretch/>
        </p:blipFill>
        <p:spPr>
          <a:xfrm>
            <a:off x="3912874" y="942262"/>
            <a:ext cx="886533" cy="1031839"/>
          </a:xfrm>
          <a:prstGeom prst="rect">
            <a:avLst/>
          </a:prstGeom>
          <a:effectLst/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545" y="2453930"/>
            <a:ext cx="784836" cy="21901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20" y="1025531"/>
            <a:ext cx="950976" cy="1341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443" y="3086586"/>
            <a:ext cx="1358197" cy="1767293"/>
          </a:xfrm>
          <a:prstGeom prst="rect">
            <a:avLst/>
          </a:prstGeom>
        </p:spPr>
      </p:pic>
      <p:pic>
        <p:nvPicPr>
          <p:cNvPr id="31" name="Picture 23" descr="GrA2469p_d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41" y="1091510"/>
            <a:ext cx="962617" cy="60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0" descr="gra829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46" y="3490500"/>
            <a:ext cx="873220" cy="131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6" descr="novalobe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76" y="3574168"/>
            <a:ext cx="1090211" cy="77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62" descr="gra920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376" y="4960910"/>
            <a:ext cx="1587464" cy="11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1" descr="Controller_CU352"/>
          <p:cNvPicPr>
            <a:picLocks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417" y="1178915"/>
            <a:ext cx="914064" cy="9499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223365" y="175465"/>
            <a:ext cx="11856952" cy="46384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1pPr>
            <a:lvl2pPr marL="742950" indent="-285750" defTabSz="449263" eaLnBrk="0" hangingPunct="0">
              <a:spcBef>
                <a:spcPct val="2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2pPr>
            <a:lvl3pPr marL="1143000" indent="-228600" defTabSz="449263" eaLnBrk="0" hangingPunct="0">
              <a:spcBef>
                <a:spcPct val="2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3pPr>
            <a:lvl4pPr marL="1600200" indent="-228600" defTabSz="449263" eaLnBrk="0" hangingPunct="0">
              <a:spcBef>
                <a:spcPct val="2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da-DK" sz="2400" b="1">
                <a:solidFill>
                  <a:srgbClr val="FFFFFF"/>
                </a:solidFill>
                <a:latin typeface="Calibri" panose="020F0502020204030204" pitchFamily="34" charset="0"/>
              </a:rPr>
              <a:t>GRUNDFOS PRODUCT RANGE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3994" y="3976236"/>
            <a:ext cx="480581" cy="2137509"/>
          </a:xfrm>
          <a:prstGeom prst="rect">
            <a:avLst/>
          </a:prstGeom>
        </p:spPr>
      </p:pic>
      <p:pic>
        <p:nvPicPr>
          <p:cNvPr id="10" name="Picture 53" descr="GrA4353p_d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963" y="4531271"/>
            <a:ext cx="2238077" cy="167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3B41A-6404-4F81-889E-5237F1B018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0800" y="6031645"/>
            <a:ext cx="601200" cy="365125"/>
          </a:xfrm>
        </p:spPr>
        <p:txBody>
          <a:bodyPr/>
          <a:lstStyle/>
          <a:p>
            <a:pPr>
              <a:defRPr/>
            </a:pPr>
            <a:fld id="{89353909-EFA1-4DB4-BA17-D8B6C9E22676}" type="slidenum">
              <a:rPr lang="da-DK" sz="1800" smtClean="0"/>
              <a:pPr>
                <a:defRPr/>
              </a:pPr>
              <a:t>3</a:t>
            </a:fld>
            <a:endParaRPr lang="da-DK" sz="1800"/>
          </a:p>
        </p:txBody>
      </p:sp>
    </p:spTree>
    <p:extLst>
      <p:ext uri="{BB962C8B-B14F-4D97-AF65-F5344CB8AC3E}">
        <p14:creationId xmlns:p14="http://schemas.microsoft.com/office/powerpoint/2010/main" val="192568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30AF44C7-6423-4D63-B6DB-6B24103DA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r="5303"/>
          <a:stretch>
            <a:fillRect/>
          </a:stretch>
        </p:blipFill>
        <p:spPr>
          <a:xfrm>
            <a:off x="7082589" y="0"/>
            <a:ext cx="5109411" cy="685615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D7C6049-699E-4363-9850-B660BD5A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155C85-4C04-45F9-B81A-5EBE46E3D25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a-DK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da-DK"/>
              <a:t>Simulation set-up</a:t>
            </a:r>
          </a:p>
          <a:p>
            <a:pPr marL="342900" indent="-342900">
              <a:buFont typeface="+mj-lt"/>
              <a:buAutoNum type="arabicPeriod"/>
            </a:pPr>
            <a:r>
              <a:rPr lang="da-DK" err="1"/>
              <a:t>Parametrization</a:t>
            </a:r>
            <a:endParaRPr lang="da-DK"/>
          </a:p>
          <a:p>
            <a:pPr marL="342900" indent="-342900">
              <a:buFont typeface="+mj-lt"/>
              <a:buAutoNum type="arabicPeriod"/>
            </a:pPr>
            <a:r>
              <a:rPr lang="da-DK"/>
              <a:t>Perturbation </a:t>
            </a:r>
            <a:r>
              <a:rPr lang="da-DK" err="1"/>
              <a:t>method</a:t>
            </a:r>
            <a:endParaRPr lang="da-DK"/>
          </a:p>
          <a:p>
            <a:pPr marL="342900" indent="-342900">
              <a:buFont typeface="+mj-lt"/>
              <a:buAutoNum type="arabicPeriod"/>
            </a:pPr>
            <a:r>
              <a:rPr lang="da-DK"/>
              <a:t>OptiSLang set-up</a:t>
            </a:r>
          </a:p>
          <a:p>
            <a:pPr marL="342900" indent="-342900">
              <a:buFont typeface="+mj-lt"/>
              <a:buAutoNum type="arabicPeriod"/>
            </a:pPr>
            <a:r>
              <a:rPr lang="da-DK" err="1"/>
              <a:t>Results</a:t>
            </a:r>
            <a:endParaRPr lang="da-DK"/>
          </a:p>
          <a:p>
            <a:pPr marL="342900" indent="-342900">
              <a:buFont typeface="+mj-lt"/>
              <a:buAutoNum type="arabicPeriod"/>
            </a:pPr>
            <a:r>
              <a:rPr lang="da-DK" err="1"/>
              <a:t>Conclusion</a:t>
            </a:r>
            <a:endParaRPr lang="da-DK"/>
          </a:p>
          <a:p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5666B-0344-4BD6-B06B-FDAC90F36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1407C-3797-4396-B7DD-F43703BCF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82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Right 24">
            <a:extLst>
              <a:ext uri="{FF2B5EF4-FFF2-40B4-BE49-F238E27FC236}">
                <a16:creationId xmlns:a16="http://schemas.microsoft.com/office/drawing/2014/main" id="{DC3F479C-3B3A-45F3-AF5F-461F3B118E5D}"/>
              </a:ext>
            </a:extLst>
          </p:cNvPr>
          <p:cNvSpPr/>
          <p:nvPr/>
        </p:nvSpPr>
        <p:spPr>
          <a:xfrm>
            <a:off x="3660608" y="1917897"/>
            <a:ext cx="888692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AC6DF-7EDD-4C02-9A5A-B16DA0C1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1. Motivation</a:t>
            </a:r>
            <a:br>
              <a:rPr lang="da-DK"/>
            </a:br>
            <a:r>
              <a:rPr lang="da-DK"/>
              <a:t>Development </a:t>
            </a:r>
            <a:r>
              <a:rPr lang="da-DK" err="1"/>
              <a:t>process</a:t>
            </a:r>
            <a:endParaRPr lang="da-DK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B64DFF-B932-4351-910A-CAEC59319633}"/>
              </a:ext>
            </a:extLst>
          </p:cNvPr>
          <p:cNvSpPr/>
          <p:nvPr/>
        </p:nvSpPr>
        <p:spPr>
          <a:xfrm>
            <a:off x="571501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750FE02-12C2-4370-9897-D8F8FF9EA9EE}"/>
              </a:ext>
            </a:extLst>
          </p:cNvPr>
          <p:cNvSpPr/>
          <p:nvPr/>
        </p:nvSpPr>
        <p:spPr>
          <a:xfrm>
            <a:off x="4543425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42193C-FBD6-4335-B9CA-4C48548756DA}"/>
              </a:ext>
            </a:extLst>
          </p:cNvPr>
          <p:cNvSpPr txBox="1"/>
          <p:nvPr/>
        </p:nvSpPr>
        <p:spPr>
          <a:xfrm>
            <a:off x="4543425" y="1505361"/>
            <a:ext cx="310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>
                <a:solidFill>
                  <a:srgbClr val="163753"/>
                </a:solidFill>
              </a:rPr>
              <a:t>Tolerance specialist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8431EE6-1DB1-48D6-B0B5-9B226A3437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4315250" cy="361635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4B73684F-ABA7-4F73-8977-837485E4A572}"/>
              </a:ext>
            </a:extLst>
          </p:cNvPr>
          <p:cNvSpPr/>
          <p:nvPr/>
        </p:nvSpPr>
        <p:spPr>
          <a:xfrm rot="10800000">
            <a:off x="3676651" y="4317943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598B3ED-BBD8-4D48-8EA2-438CE443DBD3}"/>
              </a:ext>
            </a:extLst>
          </p:cNvPr>
          <p:cNvSpPr/>
          <p:nvPr/>
        </p:nvSpPr>
        <p:spPr>
          <a:xfrm rot="16200000">
            <a:off x="4524152" y="184300"/>
            <a:ext cx="183211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C16DD-1273-4975-A74A-80229ADB73D7}"/>
              </a:ext>
            </a:extLst>
          </p:cNvPr>
          <p:cNvSpPr txBox="1"/>
          <p:nvPr/>
        </p:nvSpPr>
        <p:spPr>
          <a:xfrm>
            <a:off x="735985" y="1517787"/>
            <a:ext cx="277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err="1">
                <a:solidFill>
                  <a:srgbClr val="163753"/>
                </a:solidFill>
              </a:rPr>
              <a:t>Hydraulic</a:t>
            </a:r>
            <a:r>
              <a:rPr lang="da-DK" sz="2000">
                <a:solidFill>
                  <a:srgbClr val="163753"/>
                </a:solidFill>
              </a:rPr>
              <a:t> designer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64CEF3-217E-4E63-AD78-0E7B8074F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82" y="3868882"/>
            <a:ext cx="1260704" cy="10836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033281-CB4A-47C5-979B-C876AF3927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20" b="904"/>
          <a:stretch/>
        </p:blipFill>
        <p:spPr>
          <a:xfrm rot="10800000">
            <a:off x="1979394" y="2178414"/>
            <a:ext cx="1532772" cy="14966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FE5247-816F-4EEB-BFB1-E5F7C0D5CF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78" t="23074" r="33344" b="5268"/>
          <a:stretch/>
        </p:blipFill>
        <p:spPr>
          <a:xfrm>
            <a:off x="718412" y="2796372"/>
            <a:ext cx="1336085" cy="23982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BC52D-40C4-4228-A944-AF71CF7077EE}"/>
              </a:ext>
            </a:extLst>
          </p:cNvPr>
          <p:cNvSpPr txBox="1"/>
          <p:nvPr/>
        </p:nvSpPr>
        <p:spPr>
          <a:xfrm>
            <a:off x="5410199" y="1914525"/>
            <a:ext cx="25530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893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2" grpId="0" animBg="1"/>
      <p:bldP spid="24" grpId="0"/>
      <p:bldP spid="37" grpId="0" animBg="1"/>
      <p:bldP spid="39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B46816-242C-4A06-ACEE-A2441AD6B55E}"/>
              </a:ext>
            </a:extLst>
          </p:cNvPr>
          <p:cNvSpPr/>
          <p:nvPr/>
        </p:nvSpPr>
        <p:spPr>
          <a:xfrm>
            <a:off x="4543425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81355-5187-42C8-B260-09EC77582112}"/>
              </a:ext>
            </a:extLst>
          </p:cNvPr>
          <p:cNvSpPr txBox="1"/>
          <p:nvPr/>
        </p:nvSpPr>
        <p:spPr>
          <a:xfrm>
            <a:off x="4543425" y="1505361"/>
            <a:ext cx="310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err="1">
                <a:solidFill>
                  <a:srgbClr val="163753"/>
                </a:solidFill>
              </a:rPr>
              <a:t>Tooling</a:t>
            </a:r>
            <a:r>
              <a:rPr lang="da-DK" sz="2000">
                <a:solidFill>
                  <a:srgbClr val="163753"/>
                </a:solidFill>
              </a:rPr>
              <a:t> specialist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8E1E481-EDAF-40CF-A0BD-FA15F1E7C172}"/>
              </a:ext>
            </a:extLst>
          </p:cNvPr>
          <p:cNvSpPr/>
          <p:nvPr/>
        </p:nvSpPr>
        <p:spPr>
          <a:xfrm rot="16200000">
            <a:off x="4524152" y="6223150"/>
            <a:ext cx="183211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C4477A-1372-40B3-B8C0-A017070423CA}"/>
              </a:ext>
            </a:extLst>
          </p:cNvPr>
          <p:cNvSpPr/>
          <p:nvPr/>
        </p:nvSpPr>
        <p:spPr>
          <a:xfrm rot="5400000">
            <a:off x="5818995" y="6223151"/>
            <a:ext cx="183211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" name="D8bLUuynyfNO4LP3dAzLSsGYIqVzs1Rja5AL13EaG4A">
            <a:hlinkClick r:id="" action="ppaction://media"/>
            <a:extLst>
              <a:ext uri="{FF2B5EF4-FFF2-40B4-BE49-F238E27FC236}">
                <a16:creationId xmlns:a16="http://schemas.microsoft.com/office/drawing/2014/main" id="{FED759AF-CC55-4696-B8CF-B95E552B9A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0356" y="2812216"/>
            <a:ext cx="2711287" cy="16792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286610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35D6DC-2A7C-4B86-ADB2-523554AC0354}"/>
              </a:ext>
            </a:extLst>
          </p:cNvPr>
          <p:cNvSpPr/>
          <p:nvPr/>
        </p:nvSpPr>
        <p:spPr>
          <a:xfrm>
            <a:off x="8515349" y="1413012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C3F479C-3B3A-45F3-AF5F-461F3B118E5D}"/>
              </a:ext>
            </a:extLst>
          </p:cNvPr>
          <p:cNvSpPr/>
          <p:nvPr/>
        </p:nvSpPr>
        <p:spPr>
          <a:xfrm>
            <a:off x="3698568" y="1917897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AC6DF-7EDD-4C02-9A5A-B16DA0C1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bg1">
                    <a:lumMod val="65000"/>
                  </a:schemeClr>
                </a:solidFill>
              </a:rPr>
              <a:t>1. Motivation</a:t>
            </a:r>
            <a:br>
              <a:rPr lang="da-DK"/>
            </a:br>
            <a:r>
              <a:rPr lang="da-DK"/>
              <a:t>Development </a:t>
            </a:r>
            <a:r>
              <a:rPr lang="da-DK" err="1"/>
              <a:t>process</a:t>
            </a:r>
            <a:endParaRPr lang="da-DK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B64DFF-B932-4351-910A-CAEC59319633}"/>
              </a:ext>
            </a:extLst>
          </p:cNvPr>
          <p:cNvSpPr/>
          <p:nvPr/>
        </p:nvSpPr>
        <p:spPr>
          <a:xfrm>
            <a:off x="571501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750FE02-12C2-4370-9897-D8F8FF9EA9EE}"/>
              </a:ext>
            </a:extLst>
          </p:cNvPr>
          <p:cNvSpPr/>
          <p:nvPr/>
        </p:nvSpPr>
        <p:spPr>
          <a:xfrm>
            <a:off x="4543425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42193C-FBD6-4335-B9CA-4C48548756DA}"/>
              </a:ext>
            </a:extLst>
          </p:cNvPr>
          <p:cNvSpPr txBox="1"/>
          <p:nvPr/>
        </p:nvSpPr>
        <p:spPr>
          <a:xfrm>
            <a:off x="4543425" y="1505361"/>
            <a:ext cx="310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>
                <a:solidFill>
                  <a:srgbClr val="163753"/>
                </a:solidFill>
              </a:rPr>
              <a:t>Tolerance specialist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238F583-995B-4B20-803B-BB75B85B9F30}"/>
              </a:ext>
            </a:extLst>
          </p:cNvPr>
          <p:cNvSpPr/>
          <p:nvPr/>
        </p:nvSpPr>
        <p:spPr>
          <a:xfrm>
            <a:off x="7648575" y="3116346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0B0E72D-45F6-43B0-8072-5FA1C6116A8A}"/>
              </a:ext>
            </a:extLst>
          </p:cNvPr>
          <p:cNvSpPr/>
          <p:nvPr/>
        </p:nvSpPr>
        <p:spPr>
          <a:xfrm>
            <a:off x="11620499" y="3116346"/>
            <a:ext cx="113066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9BB6DF8-9166-44DF-8C87-D29C48F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-3490" r="11087" b="-4318"/>
          <a:stretch/>
        </p:blipFill>
        <p:spPr>
          <a:xfrm rot="337708">
            <a:off x="8829422" y="2445200"/>
            <a:ext cx="2629830" cy="22765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431EE6-1DB1-48D6-B0B5-9B226A343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4315250" cy="361635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4B73684F-ABA7-4F73-8977-837485E4A572}"/>
              </a:ext>
            </a:extLst>
          </p:cNvPr>
          <p:cNvSpPr/>
          <p:nvPr/>
        </p:nvSpPr>
        <p:spPr>
          <a:xfrm rot="10800000">
            <a:off x="3676651" y="4317943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145DE10-D144-46AC-8C1A-BBE41B12E032}"/>
              </a:ext>
            </a:extLst>
          </p:cNvPr>
          <p:cNvSpPr/>
          <p:nvPr/>
        </p:nvSpPr>
        <p:spPr>
          <a:xfrm rot="16200000">
            <a:off x="4524152" y="184300"/>
            <a:ext cx="183211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73707E7-2E67-4977-9064-37CE3727D021}"/>
              </a:ext>
            </a:extLst>
          </p:cNvPr>
          <p:cNvSpPr/>
          <p:nvPr/>
        </p:nvSpPr>
        <p:spPr>
          <a:xfrm rot="5400000">
            <a:off x="5818995" y="184301"/>
            <a:ext cx="183211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97A974-F4EA-4C76-A640-D57A0F4C1072}"/>
              </a:ext>
            </a:extLst>
          </p:cNvPr>
          <p:cNvSpPr txBox="1"/>
          <p:nvPr/>
        </p:nvSpPr>
        <p:spPr>
          <a:xfrm>
            <a:off x="735985" y="1517787"/>
            <a:ext cx="277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err="1">
                <a:solidFill>
                  <a:srgbClr val="163753"/>
                </a:solidFill>
              </a:rPr>
              <a:t>Hydraulic</a:t>
            </a:r>
            <a:r>
              <a:rPr lang="da-DK" sz="2000">
                <a:solidFill>
                  <a:srgbClr val="163753"/>
                </a:solidFill>
              </a:rPr>
              <a:t> designer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D44F23-2AC3-471C-8879-055F7C9AF2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82" y="3868882"/>
            <a:ext cx="1260704" cy="10836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56DC26-B518-4158-A8FA-1354564626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20" b="904"/>
          <a:stretch/>
        </p:blipFill>
        <p:spPr>
          <a:xfrm rot="10800000">
            <a:off x="1979394" y="2178414"/>
            <a:ext cx="1532772" cy="14966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DF55BC-E3C9-4E1E-9CEF-96FE96D12E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78" t="23074" r="33344" b="5268"/>
          <a:stretch/>
        </p:blipFill>
        <p:spPr>
          <a:xfrm>
            <a:off x="718412" y="2796372"/>
            <a:ext cx="1336085" cy="23982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43BED5E-88C4-4A27-99B0-555223EDA7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169" r="29708"/>
          <a:stretch/>
        </p:blipFill>
        <p:spPr>
          <a:xfrm>
            <a:off x="4813373" y="2926760"/>
            <a:ext cx="2622634" cy="15810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A3BB06-E21E-4A5B-A679-14ED8254088B}"/>
              </a:ext>
            </a:extLst>
          </p:cNvPr>
          <p:cNvSpPr txBox="1"/>
          <p:nvPr/>
        </p:nvSpPr>
        <p:spPr>
          <a:xfrm>
            <a:off x="8515349" y="1499187"/>
            <a:ext cx="3105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err="1">
                <a:solidFill>
                  <a:srgbClr val="163753"/>
                </a:solidFill>
              </a:rPr>
              <a:t>Produced</a:t>
            </a:r>
            <a:r>
              <a:rPr lang="da-DK" sz="2000">
                <a:solidFill>
                  <a:srgbClr val="163753"/>
                </a:solidFill>
              </a:rPr>
              <a:t> component</a:t>
            </a:r>
          </a:p>
          <a:p>
            <a:pPr algn="ctr"/>
            <a:r>
              <a:rPr lang="da-DK" sz="2000">
                <a:solidFill>
                  <a:srgbClr val="163753"/>
                </a:solidFill>
              </a:rPr>
              <a:t>with deviations</a:t>
            </a:r>
          </a:p>
        </p:txBody>
      </p:sp>
    </p:spTree>
    <p:extLst>
      <p:ext uri="{BB962C8B-B14F-4D97-AF65-F5344CB8AC3E}">
        <p14:creationId xmlns:p14="http://schemas.microsoft.com/office/powerpoint/2010/main" val="1343511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31" grpId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F1D072-1FD3-483B-A7C6-1283FE086636}"/>
              </a:ext>
            </a:extLst>
          </p:cNvPr>
          <p:cNvSpPr/>
          <p:nvPr/>
        </p:nvSpPr>
        <p:spPr>
          <a:xfrm>
            <a:off x="4573949" y="1415125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E5BAB1-FB85-491D-B29A-C58A31AFEE26}"/>
              </a:ext>
            </a:extLst>
          </p:cNvPr>
          <p:cNvSpPr/>
          <p:nvPr/>
        </p:nvSpPr>
        <p:spPr>
          <a:xfrm>
            <a:off x="602025" y="1413012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FEB868F-BF2E-4A39-915C-0FA535384AFF}"/>
              </a:ext>
            </a:extLst>
          </p:cNvPr>
          <p:cNvSpPr/>
          <p:nvPr/>
        </p:nvSpPr>
        <p:spPr>
          <a:xfrm>
            <a:off x="-264749" y="3116346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765153-C24A-4875-B1FC-7FE450B06D22}"/>
              </a:ext>
            </a:extLst>
          </p:cNvPr>
          <p:cNvSpPr/>
          <p:nvPr/>
        </p:nvSpPr>
        <p:spPr>
          <a:xfrm>
            <a:off x="3707175" y="3141798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FB77-5810-4ED2-9557-02F44D00D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025" y="6390622"/>
            <a:ext cx="12982575" cy="361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39FB88-24BE-4C8B-8CF9-B6398F35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693" y="2715190"/>
            <a:ext cx="2805450" cy="1545091"/>
          </a:xfrm>
          <a:prstGeom prst="rect">
            <a:avLst/>
          </a:prstGeom>
        </p:spPr>
      </p:pic>
      <p:pic>
        <p:nvPicPr>
          <p:cNvPr id="1026" name="Picture 2" descr="Relateret billede">
            <a:extLst>
              <a:ext uri="{FF2B5EF4-FFF2-40B4-BE49-F238E27FC236}">
                <a16:creationId xmlns:a16="http://schemas.microsoft.com/office/drawing/2014/main" id="{1EAC3305-7C6B-4980-BCA4-7836904B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286">
            <a:off x="967864" y="1542237"/>
            <a:ext cx="2272268" cy="188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1ACEDE8-A733-4F8B-BACE-16187547C4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793187"/>
              </p:ext>
            </p:extLst>
          </p:nvPr>
        </p:nvGraphicFramePr>
        <p:xfrm>
          <a:off x="461400" y="3487736"/>
          <a:ext cx="3284822" cy="2186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9F567-818D-4565-9743-5591E117A2F4}"/>
              </a:ext>
            </a:extLst>
          </p:cNvPr>
          <p:cNvSpPr txBox="1"/>
          <p:nvPr/>
        </p:nvSpPr>
        <p:spPr>
          <a:xfrm>
            <a:off x="1487521" y="3674094"/>
            <a:ext cx="1018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rgbClr val="BB2C28"/>
                </a:solidFill>
              </a:rPr>
              <a:t>Motor limit</a:t>
            </a:r>
          </a:p>
        </p:txBody>
      </p:sp>
    </p:spTree>
    <p:extLst>
      <p:ext uri="{BB962C8B-B14F-4D97-AF65-F5344CB8AC3E}">
        <p14:creationId xmlns:p14="http://schemas.microsoft.com/office/powerpoint/2010/main" val="9458243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819150" y="2208042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>
                <a:solidFill>
                  <a:schemeClr val="bg1">
                    <a:alpha val="44000"/>
                  </a:schemeClr>
                </a:solidFill>
              </a:rPr>
              <a:t>Variations are unavoidable</a:t>
            </a:r>
            <a:endParaRPr lang="en-US" sz="320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657725" y="2208041"/>
            <a:ext cx="706755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so how do we control them?</a:t>
            </a:r>
            <a:endParaRPr lang="en-US" sz="320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3DF17728-BA64-4F19-BD49-784135FD87AE}"/>
              </a:ext>
            </a:extLst>
          </p:cNvPr>
          <p:cNvSpPr txBox="1">
            <a:spLocks/>
          </p:cNvSpPr>
          <p:nvPr/>
        </p:nvSpPr>
        <p:spPr>
          <a:xfrm>
            <a:off x="304798" y="3867622"/>
            <a:ext cx="5452437" cy="4687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600">
                <a:solidFill>
                  <a:schemeClr val="bg1">
                    <a:alpha val="44000"/>
                  </a:schemeClr>
                </a:solidFill>
              </a:rPr>
              <a:t> </a:t>
            </a:r>
            <a:endParaRPr lang="en-US" sz="440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6D085641-28DB-426D-BCEF-0F3B2404F8AB}"/>
              </a:ext>
            </a:extLst>
          </p:cNvPr>
          <p:cNvSpPr txBox="1">
            <a:spLocks/>
          </p:cNvSpPr>
          <p:nvPr/>
        </p:nvSpPr>
        <p:spPr>
          <a:xfrm>
            <a:off x="4657724" y="2624694"/>
            <a:ext cx="763491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so how do we predict their impact?</a:t>
            </a:r>
            <a:endParaRPr lang="en-US" sz="320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1EC298D5-92B3-44C9-9582-D7DA55E0AB32}"/>
              </a:ext>
            </a:extLst>
          </p:cNvPr>
          <p:cNvSpPr txBox="1">
            <a:spLocks/>
          </p:cNvSpPr>
          <p:nvPr/>
        </p:nvSpPr>
        <p:spPr>
          <a:xfrm>
            <a:off x="4657723" y="3041347"/>
            <a:ext cx="6153152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so how can we reduce their impact?</a:t>
            </a:r>
            <a:endParaRPr lang="en-US" sz="320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A1383BD3-FD69-4EB8-A2B2-23861F073875}"/>
              </a:ext>
            </a:extLst>
          </p:cNvPr>
          <p:cNvSpPr txBox="1">
            <a:spLocks/>
          </p:cNvSpPr>
          <p:nvPr/>
        </p:nvSpPr>
        <p:spPr>
          <a:xfrm>
            <a:off x="2905125" y="3996767"/>
            <a:ext cx="167640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>
                <a:solidFill>
                  <a:schemeClr val="bg1">
                    <a:alpha val="44000"/>
                  </a:schemeClr>
                </a:solidFill>
              </a:rPr>
              <a:t>Hypothesis</a:t>
            </a:r>
            <a:endParaRPr lang="en-US" sz="320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87E211B-7E63-41B6-B674-517DA1E59E37}"/>
              </a:ext>
            </a:extLst>
          </p:cNvPr>
          <p:cNvSpPr txBox="1">
            <a:spLocks/>
          </p:cNvSpPr>
          <p:nvPr/>
        </p:nvSpPr>
        <p:spPr>
          <a:xfrm>
            <a:off x="4657725" y="3996766"/>
            <a:ext cx="6696077" cy="6079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/>
              <a:t>Can be done by replacing traditional tolerances with tolerance zones based on sensitivity studies.</a:t>
            </a:r>
            <a:endParaRPr lang="en-US" sz="3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911F7-CD10-4DAB-A062-4BF48A2DF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CF9B5F-7303-487F-84C3-25EFE368C5C8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Grundfos">
  <a:themeElements>
    <a:clrScheme name="Grundfos colors 01-17">
      <a:dk1>
        <a:sysClr val="windowText" lastClr="000000"/>
      </a:dk1>
      <a:lt1>
        <a:sysClr val="window" lastClr="FFFFFF"/>
      </a:lt1>
      <a:dk2>
        <a:srgbClr val="11497B"/>
      </a:dk2>
      <a:lt2>
        <a:srgbClr val="D7E0E9"/>
      </a:lt2>
      <a:accent1>
        <a:srgbClr val="163753"/>
      </a:accent1>
      <a:accent2>
        <a:srgbClr val="1977BB"/>
      </a:accent2>
      <a:accent3>
        <a:srgbClr val="4DBBEB"/>
      </a:accent3>
      <a:accent4>
        <a:srgbClr val="B3E2F7"/>
      </a:accent4>
      <a:accent5>
        <a:srgbClr val="BBBDBF"/>
      </a:accent5>
      <a:accent6>
        <a:srgbClr val="6D7275"/>
      </a:accent6>
      <a:hlink>
        <a:srgbClr val="3386C3"/>
      </a:hlink>
      <a:folHlink>
        <a:srgbClr val="3386C3"/>
      </a:folHlink>
    </a:clrScheme>
    <a:fontScheme name="Grundfos Basic V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undfos_16-9.potx" id="{0E08FFB6-0C07-4067-9BEC-07AAC428E070}" vid="{3AE98372-EFEF-4372-BAD7-D7A4DEFA0B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5D2064A196CE4BBF7F60F075AB53AF" ma:contentTypeVersion="0" ma:contentTypeDescription="Opret et nyt dokument." ma:contentTypeScope="" ma:versionID="c0e036a56714d9e3bf84e03c0d1f077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30c23d78802a11513b5893d1049ae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5BE710-CC38-49F0-A283-EDD5F01C23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F60FF5-FA30-43F2-AEC0-9E386B38B3D4}">
  <ds:schemaRefs>
    <ds:schemaRef ds:uri="53415f7a-6028-4cbe-8463-ce9e1cd7ad40"/>
    <ds:schemaRef ds:uri="beeb9048-2491-47a7-b00e-b9b70d755dc0"/>
    <ds:schemaRef ds:uri="f054ec35-24dd-44c0-b432-ab6889ed4dc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B7A9A3E-9EDB-435D-98F5-E4DF4DCB31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Grundfos_16-9</Template>
  <TotalTime>0</TotalTime>
  <Words>760</Words>
  <Application>Microsoft Office PowerPoint</Application>
  <PresentationFormat>Widescreen</PresentationFormat>
  <Paragraphs>241</Paragraphs>
  <Slides>28</Slides>
  <Notes>13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Grundfos</vt:lpstr>
      <vt:lpstr>PowerPoint Presentation</vt:lpstr>
      <vt:lpstr>PowerPoint Presentation</vt:lpstr>
      <vt:lpstr>PowerPoint Presentation</vt:lpstr>
      <vt:lpstr>Contents</vt:lpstr>
      <vt:lpstr>1. Motivation Development process</vt:lpstr>
      <vt:lpstr>PowerPoint Presentation</vt:lpstr>
      <vt:lpstr>1. Motivation Development process</vt:lpstr>
      <vt:lpstr>PowerPoint Presentation</vt:lpstr>
      <vt:lpstr>PowerPoint Presentation</vt:lpstr>
      <vt:lpstr>PowerPoint Presentation</vt:lpstr>
      <vt:lpstr>PowerPoint Presentation</vt:lpstr>
      <vt:lpstr>2. Simulation set-up Fluid domain</vt:lpstr>
      <vt:lpstr>2. Simulation set-up Mesh properties</vt:lpstr>
      <vt:lpstr>2. Simulation set-up CFD simulation</vt:lpstr>
      <vt:lpstr>2. Simulation set-up CFD simulation</vt:lpstr>
      <vt:lpstr>3. Parametrization Hydraulic design methods</vt:lpstr>
      <vt:lpstr>3. Parametrization Geometric parametrization</vt:lpstr>
      <vt:lpstr>4. Perturbation method Mesh morphing</vt:lpstr>
      <vt:lpstr>5. OptiSLang set-up Parameters</vt:lpstr>
      <vt:lpstr>5. OptiSLang Solver call</vt:lpstr>
      <vt:lpstr>6. Results Key statistics</vt:lpstr>
      <vt:lpstr>6. Results Visualization of the sensitivity</vt:lpstr>
      <vt:lpstr>6. Results Visualization of the sensitivity</vt:lpstr>
      <vt:lpstr>6. Results Adjusted tolerance zones</vt:lpstr>
      <vt:lpstr>6. Results Adjusted tolerance zones</vt:lpstr>
      <vt:lpstr>7. Conclusion </vt:lpstr>
      <vt:lpstr>7. Conclusion </vt:lpstr>
      <vt:lpstr>PowerPoint Presentation</vt:lpstr>
    </vt:vector>
  </TitlesOfParts>
  <Company>Grundfos A/S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 Noaparast</dc:creator>
  <cp:keywords>2018 1.01</cp:keywords>
  <cp:lastModifiedBy>Gavin Lin</cp:lastModifiedBy>
  <cp:revision>2</cp:revision>
  <dcterms:created xsi:type="dcterms:W3CDTF">2019-04-17T07:44:37Z</dcterms:created>
  <dcterms:modified xsi:type="dcterms:W3CDTF">2026-02-12T08:52:45Z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0x010100D35D2064A196CE4BBF7F60F075AB53AF</vt:lpwstr>
  </property>
  <property fmtid="{D5CDD505-2E9C-101B-9397-08002B2CF9AE}" pid="3" name="AuthorIds_UIVersion_8192">
    <vt:lpwstr>25</vt:lpwstr>
  </property>
  <property fmtid="{D5CDD505-2E9C-101B-9397-08002B2CF9AE}" pid="4" name="MediaServiceImageTags">
    <vt:lpwstr/>
  </property>
</Properties>
</file>